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59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6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notesSlides/notesSlide174.xml" ContentType="application/vnd.openxmlformats-officedocument.presentationml.notesSlide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310"/>
  </p:notesMasterIdLst>
  <p:sldIdLst>
    <p:sldId id="276" r:id="rId5"/>
    <p:sldId id="277" r:id="rId6"/>
    <p:sldId id="264" r:id="rId7"/>
    <p:sldId id="265" r:id="rId8"/>
    <p:sldId id="278" r:id="rId9"/>
    <p:sldId id="280" r:id="rId10"/>
    <p:sldId id="266" r:id="rId11"/>
    <p:sldId id="292" r:id="rId12"/>
    <p:sldId id="283" r:id="rId13"/>
    <p:sldId id="291" r:id="rId14"/>
    <p:sldId id="290" r:id="rId15"/>
    <p:sldId id="284" r:id="rId16"/>
    <p:sldId id="294" r:id="rId17"/>
    <p:sldId id="295" r:id="rId18"/>
    <p:sldId id="297" r:id="rId19"/>
    <p:sldId id="298" r:id="rId20"/>
    <p:sldId id="289" r:id="rId21"/>
    <p:sldId id="301" r:id="rId22"/>
    <p:sldId id="296" r:id="rId23"/>
    <p:sldId id="299" r:id="rId24"/>
    <p:sldId id="300" r:id="rId25"/>
    <p:sldId id="286" r:id="rId26"/>
    <p:sldId id="303" r:id="rId27"/>
    <p:sldId id="304" r:id="rId28"/>
    <p:sldId id="305" r:id="rId29"/>
    <p:sldId id="287" r:id="rId30"/>
    <p:sldId id="306" r:id="rId31"/>
    <p:sldId id="302" r:id="rId32"/>
    <p:sldId id="293" r:id="rId33"/>
    <p:sldId id="332" r:id="rId34"/>
    <p:sldId id="333" r:id="rId35"/>
    <p:sldId id="334" r:id="rId36"/>
    <p:sldId id="335" r:id="rId37"/>
    <p:sldId id="337" r:id="rId38"/>
    <p:sldId id="336" r:id="rId39"/>
    <p:sldId id="338" r:id="rId40"/>
    <p:sldId id="339" r:id="rId41"/>
    <p:sldId id="331" r:id="rId42"/>
    <p:sldId id="307" r:id="rId43"/>
    <p:sldId id="308" r:id="rId44"/>
    <p:sldId id="309" r:id="rId45"/>
    <p:sldId id="313" r:id="rId46"/>
    <p:sldId id="315" r:id="rId47"/>
    <p:sldId id="314" r:id="rId48"/>
    <p:sldId id="345" r:id="rId49"/>
    <p:sldId id="316" r:id="rId50"/>
    <p:sldId id="317" r:id="rId51"/>
    <p:sldId id="340" r:id="rId52"/>
    <p:sldId id="311" r:id="rId53"/>
    <p:sldId id="324" r:id="rId54"/>
    <p:sldId id="341" r:id="rId55"/>
    <p:sldId id="319" r:id="rId56"/>
    <p:sldId id="318" r:id="rId57"/>
    <p:sldId id="325" r:id="rId58"/>
    <p:sldId id="343" r:id="rId59"/>
    <p:sldId id="354" r:id="rId60"/>
    <p:sldId id="344" r:id="rId61"/>
    <p:sldId id="320" r:id="rId62"/>
    <p:sldId id="322" r:id="rId63"/>
    <p:sldId id="346" r:id="rId64"/>
    <p:sldId id="321" r:id="rId65"/>
    <p:sldId id="326" r:id="rId66"/>
    <p:sldId id="348" r:id="rId67"/>
    <p:sldId id="349" r:id="rId68"/>
    <p:sldId id="328" r:id="rId69"/>
    <p:sldId id="330" r:id="rId70"/>
    <p:sldId id="329" r:id="rId71"/>
    <p:sldId id="327" r:id="rId72"/>
    <p:sldId id="350" r:id="rId73"/>
    <p:sldId id="351" r:id="rId74"/>
    <p:sldId id="323" r:id="rId75"/>
    <p:sldId id="355" r:id="rId76"/>
    <p:sldId id="356" r:id="rId77"/>
    <p:sldId id="357" r:id="rId78"/>
    <p:sldId id="359" r:id="rId79"/>
    <p:sldId id="352" r:id="rId80"/>
    <p:sldId id="360" r:id="rId81"/>
    <p:sldId id="363" r:id="rId82"/>
    <p:sldId id="361" r:id="rId83"/>
    <p:sldId id="362" r:id="rId84"/>
    <p:sldId id="358" r:id="rId85"/>
    <p:sldId id="367" r:id="rId86"/>
    <p:sldId id="310" r:id="rId87"/>
    <p:sldId id="368" r:id="rId88"/>
    <p:sldId id="366" r:id="rId89"/>
    <p:sldId id="369" r:id="rId90"/>
    <p:sldId id="370" r:id="rId91"/>
    <p:sldId id="371" r:id="rId92"/>
    <p:sldId id="372" r:id="rId93"/>
    <p:sldId id="373" r:id="rId94"/>
    <p:sldId id="374" r:id="rId95"/>
    <p:sldId id="342" r:id="rId96"/>
    <p:sldId id="353" r:id="rId97"/>
    <p:sldId id="377" r:id="rId98"/>
    <p:sldId id="378" r:id="rId99"/>
    <p:sldId id="379" r:id="rId100"/>
    <p:sldId id="380" r:id="rId101"/>
    <p:sldId id="381" r:id="rId102"/>
    <p:sldId id="382" r:id="rId103"/>
    <p:sldId id="383" r:id="rId104"/>
    <p:sldId id="384" r:id="rId105"/>
    <p:sldId id="385" r:id="rId106"/>
    <p:sldId id="386" r:id="rId107"/>
    <p:sldId id="387" r:id="rId108"/>
    <p:sldId id="388" r:id="rId109"/>
    <p:sldId id="389" r:id="rId110"/>
    <p:sldId id="268" r:id="rId111"/>
    <p:sldId id="392" r:id="rId112"/>
    <p:sldId id="391" r:id="rId113"/>
    <p:sldId id="269" r:id="rId114"/>
    <p:sldId id="390" r:id="rId115"/>
    <p:sldId id="376" r:id="rId116"/>
    <p:sldId id="459" r:id="rId117"/>
    <p:sldId id="375" r:id="rId118"/>
    <p:sldId id="393" r:id="rId119"/>
    <p:sldId id="394" r:id="rId120"/>
    <p:sldId id="396" r:id="rId121"/>
    <p:sldId id="397" r:id="rId122"/>
    <p:sldId id="398" r:id="rId123"/>
    <p:sldId id="399" r:id="rId124"/>
    <p:sldId id="400" r:id="rId125"/>
    <p:sldId id="401" r:id="rId126"/>
    <p:sldId id="402" r:id="rId127"/>
    <p:sldId id="403" r:id="rId128"/>
    <p:sldId id="404" r:id="rId129"/>
    <p:sldId id="405" r:id="rId130"/>
    <p:sldId id="406" r:id="rId131"/>
    <p:sldId id="407" r:id="rId132"/>
    <p:sldId id="409" r:id="rId133"/>
    <p:sldId id="411" r:id="rId134"/>
    <p:sldId id="413" r:id="rId135"/>
    <p:sldId id="410" r:id="rId136"/>
    <p:sldId id="412" r:id="rId137"/>
    <p:sldId id="414" r:id="rId138"/>
    <p:sldId id="416" r:id="rId139"/>
    <p:sldId id="417" r:id="rId140"/>
    <p:sldId id="418" r:id="rId141"/>
    <p:sldId id="419" r:id="rId142"/>
    <p:sldId id="421" r:id="rId143"/>
    <p:sldId id="420" r:id="rId144"/>
    <p:sldId id="422" r:id="rId145"/>
    <p:sldId id="425" r:id="rId146"/>
    <p:sldId id="426" r:id="rId147"/>
    <p:sldId id="428" r:id="rId148"/>
    <p:sldId id="427" r:id="rId149"/>
    <p:sldId id="429" r:id="rId150"/>
    <p:sldId id="430" r:id="rId151"/>
    <p:sldId id="431" r:id="rId152"/>
    <p:sldId id="432" r:id="rId153"/>
    <p:sldId id="433" r:id="rId154"/>
    <p:sldId id="434" r:id="rId155"/>
    <p:sldId id="435" r:id="rId156"/>
    <p:sldId id="436" r:id="rId157"/>
    <p:sldId id="438" r:id="rId158"/>
    <p:sldId id="439" r:id="rId159"/>
    <p:sldId id="440" r:id="rId160"/>
    <p:sldId id="447" r:id="rId161"/>
    <p:sldId id="423" r:id="rId162"/>
    <p:sldId id="441" r:id="rId163"/>
    <p:sldId id="448" r:id="rId164"/>
    <p:sldId id="450" r:id="rId165"/>
    <p:sldId id="449" r:id="rId166"/>
    <p:sldId id="463" r:id="rId167"/>
    <p:sldId id="462" r:id="rId168"/>
    <p:sldId id="461" r:id="rId169"/>
    <p:sldId id="460" r:id="rId170"/>
    <p:sldId id="424" r:id="rId171"/>
    <p:sldId id="452" r:id="rId172"/>
    <p:sldId id="451" r:id="rId173"/>
    <p:sldId id="453" r:id="rId174"/>
    <p:sldId id="454" r:id="rId175"/>
    <p:sldId id="445" r:id="rId176"/>
    <p:sldId id="443" r:id="rId177"/>
    <p:sldId id="444" r:id="rId178"/>
    <p:sldId id="507" r:id="rId179"/>
    <p:sldId id="509" r:id="rId180"/>
    <p:sldId id="508" r:id="rId181"/>
    <p:sldId id="505" r:id="rId182"/>
    <p:sldId id="466" r:id="rId183"/>
    <p:sldId id="467" r:id="rId184"/>
    <p:sldId id="468" r:id="rId185"/>
    <p:sldId id="469" r:id="rId186"/>
    <p:sldId id="464" r:id="rId187"/>
    <p:sldId id="465" r:id="rId188"/>
    <p:sldId id="473" r:id="rId189"/>
    <p:sldId id="470" r:id="rId190"/>
    <p:sldId id="471" r:id="rId191"/>
    <p:sldId id="472" r:id="rId192"/>
    <p:sldId id="475" r:id="rId193"/>
    <p:sldId id="476" r:id="rId194"/>
    <p:sldId id="593" r:id="rId195"/>
    <p:sldId id="592" r:id="rId196"/>
    <p:sldId id="474" r:id="rId197"/>
    <p:sldId id="477" r:id="rId198"/>
    <p:sldId id="492" r:id="rId199"/>
    <p:sldId id="281" r:id="rId200"/>
    <p:sldId id="502" r:id="rId201"/>
    <p:sldId id="503" r:id="rId202"/>
    <p:sldId id="511" r:id="rId203"/>
    <p:sldId id="504" r:id="rId204"/>
    <p:sldId id="513" r:id="rId205"/>
    <p:sldId id="514" r:id="rId206"/>
    <p:sldId id="515" r:id="rId207"/>
    <p:sldId id="517" r:id="rId208"/>
    <p:sldId id="518" r:id="rId209"/>
    <p:sldId id="519" r:id="rId210"/>
    <p:sldId id="520" r:id="rId211"/>
    <p:sldId id="521" r:id="rId212"/>
    <p:sldId id="522" r:id="rId213"/>
    <p:sldId id="524" r:id="rId214"/>
    <p:sldId id="523" r:id="rId215"/>
    <p:sldId id="525" r:id="rId216"/>
    <p:sldId id="526" r:id="rId217"/>
    <p:sldId id="527" r:id="rId218"/>
    <p:sldId id="528" r:id="rId219"/>
    <p:sldId id="555" r:id="rId220"/>
    <p:sldId id="529" r:id="rId221"/>
    <p:sldId id="534" r:id="rId222"/>
    <p:sldId id="536" r:id="rId223"/>
    <p:sldId id="538" r:id="rId224"/>
    <p:sldId id="537" r:id="rId225"/>
    <p:sldId id="540" r:id="rId226"/>
    <p:sldId id="535" r:id="rId227"/>
    <p:sldId id="541" r:id="rId228"/>
    <p:sldId id="542" r:id="rId229"/>
    <p:sldId id="543" r:id="rId230"/>
    <p:sldId id="544" r:id="rId231"/>
    <p:sldId id="546" r:id="rId232"/>
    <p:sldId id="545" r:id="rId233"/>
    <p:sldId id="547" r:id="rId234"/>
    <p:sldId id="550" r:id="rId235"/>
    <p:sldId id="552" r:id="rId236"/>
    <p:sldId id="551" r:id="rId237"/>
    <p:sldId id="553" r:id="rId238"/>
    <p:sldId id="554" r:id="rId239"/>
    <p:sldId id="530" r:id="rId240"/>
    <p:sldId id="556" r:id="rId241"/>
    <p:sldId id="559" r:id="rId242"/>
    <p:sldId id="558" r:id="rId243"/>
    <p:sldId id="560" r:id="rId244"/>
    <p:sldId id="561" r:id="rId245"/>
    <p:sldId id="562" r:id="rId246"/>
    <p:sldId id="563" r:id="rId247"/>
    <p:sldId id="531" r:id="rId248"/>
    <p:sldId id="564" r:id="rId249"/>
    <p:sldId id="568" r:id="rId250"/>
    <p:sldId id="569" r:id="rId251"/>
    <p:sldId id="565" r:id="rId252"/>
    <p:sldId id="570" r:id="rId253"/>
    <p:sldId id="571" r:id="rId254"/>
    <p:sldId id="566" r:id="rId255"/>
    <p:sldId id="572" r:id="rId256"/>
    <p:sldId id="567" r:id="rId257"/>
    <p:sldId id="532" r:id="rId258"/>
    <p:sldId id="574" r:id="rId259"/>
    <p:sldId id="573" r:id="rId260"/>
    <p:sldId id="575" r:id="rId261"/>
    <p:sldId id="576" r:id="rId262"/>
    <p:sldId id="577" r:id="rId263"/>
    <p:sldId id="533" r:id="rId264"/>
    <p:sldId id="578" r:id="rId265"/>
    <p:sldId id="580" r:id="rId266"/>
    <p:sldId id="581" r:id="rId267"/>
    <p:sldId id="579" r:id="rId268"/>
    <p:sldId id="582" r:id="rId269"/>
    <p:sldId id="583" r:id="rId270"/>
    <p:sldId id="584" r:id="rId271"/>
    <p:sldId id="585" r:id="rId272"/>
    <p:sldId id="586" r:id="rId273"/>
    <p:sldId id="587" r:id="rId274"/>
    <p:sldId id="282" r:id="rId275"/>
    <p:sldId id="478" r:id="rId276"/>
    <p:sldId id="495" r:id="rId277"/>
    <p:sldId id="486" r:id="rId278"/>
    <p:sldId id="480" r:id="rId279"/>
    <p:sldId id="491" r:id="rId280"/>
    <p:sldId id="490" r:id="rId281"/>
    <p:sldId id="594" r:id="rId282"/>
    <p:sldId id="494" r:id="rId283"/>
    <p:sldId id="481" r:id="rId284"/>
    <p:sldId id="501" r:id="rId285"/>
    <p:sldId id="497" r:id="rId286"/>
    <p:sldId id="484" r:id="rId287"/>
    <p:sldId id="483" r:id="rId288"/>
    <p:sldId id="485" r:id="rId289"/>
    <p:sldId id="482" r:id="rId290"/>
    <p:sldId id="493" r:id="rId291"/>
    <p:sldId id="496" r:id="rId292"/>
    <p:sldId id="498" r:id="rId293"/>
    <p:sldId id="500" r:id="rId294"/>
    <p:sldId id="499" r:id="rId295"/>
    <p:sldId id="588" r:id="rId296"/>
    <p:sldId id="589" r:id="rId297"/>
    <p:sldId id="590" r:id="rId298"/>
    <p:sldId id="597" r:id="rId299"/>
    <p:sldId id="596" r:id="rId300"/>
    <p:sldId id="595" r:id="rId301"/>
    <p:sldId id="598" r:id="rId302"/>
    <p:sldId id="599" r:id="rId303"/>
    <p:sldId id="600" r:id="rId304"/>
    <p:sldId id="601" r:id="rId305"/>
    <p:sldId id="275" r:id="rId306"/>
    <p:sldId id="273" r:id="rId307"/>
    <p:sldId id="591" r:id="rId308"/>
    <p:sldId id="602" r:id="rId30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1"/>
      <p:bold r:id="rId312"/>
      <p:italic r:id="rId313"/>
      <p:boldItalic r:id="rId314"/>
    </p:embeddedFont>
    <p:embeddedFont>
      <p:font typeface="Century Gothic" panose="020B0502020202020204" pitchFamily="34" charset="0"/>
      <p:regular r:id="rId315"/>
      <p:bold r:id="rId316"/>
      <p:italic r:id="rId317"/>
      <p:boldItalic r:id="rId3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19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E3E3"/>
    <a:srgbClr val="AFE0CE"/>
    <a:srgbClr val="EA4E60"/>
    <a:srgbClr val="1E4F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1481B-0680-4975-84E7-5D3893DA45DB}" v="277" dt="2022-06-07T03:38:28.230"/>
    <p1510:client id="{10DBC0FE-C86B-9489-F133-C45DA65BF164}" v="55" dt="2022-06-07T01:28:11.710"/>
    <p1510:client id="{1DF312DF-47F9-293B-7046-C2DB216B10D0}" v="323" dt="2022-05-28T03:38:21.086"/>
    <p1510:client id="{23DADCF1-2F9F-2AAD-24AA-BFD7F8E040CE}" v="56" dt="2022-06-07T12:55:42.277"/>
    <p1510:client id="{3B93ACB5-C5CC-EB2A-0F3E-D8C605635D54}" v="136" dt="2022-06-10T18:39:24.073"/>
    <p1510:client id="{3C0AF2E3-F561-2E9A-E29F-7E09DD0C6515}" v="727" dt="2022-06-09T15:40:10.699"/>
    <p1510:client id="{3EE5E5D3-3287-19A4-F0E9-16D0B90C04AE}" v="156" dt="2022-06-01T20:34:35.363"/>
    <p1510:client id="{41A4FDB2-04E8-D2C5-6060-E2A9E54FC83B}" v="967" dt="2022-05-30T21:29:38.490"/>
    <p1510:client id="{41C2DD10-06AB-EEAA-57AF-3B44186D53C3}" v="1071" dt="2022-06-07T03:21:00.251"/>
    <p1510:client id="{4979C75B-9153-5889-F256-D56B1DC5158B}" v="17" dt="2022-05-30T11:41:04.300"/>
    <p1510:client id="{4BD3B7B8-28D0-D830-C3B2-9A8C385720E8}" v="120" dt="2022-06-09T20:05:04.044"/>
    <p1510:client id="{4FA71A43-13E6-AC06-6094-D609AB45BB15}" v="165" dt="2022-06-08T23:24:18.740"/>
    <p1510:client id="{4FCDA631-2A6B-D48C-97DF-6E046F1B7EA2}" v="117" dt="2022-06-08T16:35:47.783"/>
    <p1510:client id="{53BC07E7-A985-D1AA-7FF1-0A070BDA8B94}" v="714" dt="2022-06-21T03:50:10.029"/>
    <p1510:client id="{564470C2-674A-8ACE-5858-551CD65CC53F}" v="85" dt="2022-06-08T20:53:40.319"/>
    <p1510:client id="{5971352A-507C-7DB5-8656-DA16BCC83108}" v="397" dt="2022-06-07T17:28:11.321"/>
    <p1510:client id="{63DDCA7A-AC72-66C9-7CE1-0083E2BF884C}" v="3326" dt="2022-06-10T07:23:33.602"/>
    <p1510:client id="{64A4768F-5646-E9DF-D77C-B9375E0CD6AF}" v="93" dt="2022-06-13T02:19:20.354"/>
    <p1510:client id="{6F4E37D2-8318-0C78-9A75-C71758AA0A10}" v="391" dt="2022-06-09T02:40:02.318"/>
    <p1510:client id="{726E78DB-6CAD-BF5D-7C6D-70D85E627C00}" v="2" dt="2022-05-30T12:44:05.789"/>
    <p1510:client id="{73CB9C90-B8E7-1637-9639-8C1E3FCA500D}" v="366" dt="2022-06-09T18:34:05.223"/>
    <p1510:client id="{7FFC8062-870C-F8F8-1B22-2D26FE5B3FCD}" v="752" dt="2022-06-06T17:58:53.203"/>
    <p1510:client id="{A0D41D7D-098C-634D-6244-440D566A3C49}" v="1261" dt="2022-06-08T04:20:09.746"/>
    <p1510:client id="{A6AF6794-4A90-898F-1832-EC334BAE0C6F}" v="237" dt="2022-06-08T04:45:30.650"/>
    <p1510:client id="{ADF8AF69-8BC3-CA78-E8E3-F926953F6BBD}" v="147" dt="2022-06-07T12:48:41.930"/>
    <p1510:client id="{C9F557E1-1D47-4AAC-A642-ACE67AB3E600}" v="618" dt="2022-06-01T04:02:30.340"/>
    <p1510:client id="{CAFDB38E-5F72-3608-DA63-30C1B09C110C}" v="2497" dt="2022-06-03T07:18:06.284"/>
    <p1510:client id="{DC0FEA07-A532-777F-9F52-CB64416F60AE}" v="721" dt="2022-06-08T20:23:31.792"/>
    <p1510:client id="{DFFD63DB-B8CE-93CC-9EA0-0854BDA10E48}" v="795" dt="2022-06-02T05:36:28.205"/>
    <p1510:client id="{E6383CFA-4F77-F0E9-95E8-EDACEDD34E4F}" v="68" dt="2022-06-13T06:37:28.925"/>
    <p1510:client id="{E6CD382E-987D-46D4-5963-686DC692772B}" v="3312" dt="2022-06-10T04:07:07.715"/>
    <p1510:client id="{ECD0AF90-869E-40F9-81AB-9543A77C2B48}" v="1" dt="2022-07-26T20:14:00.921"/>
    <p1510:client id="{F687B627-6FCF-9C94-E320-8C5C44913008}" v="9" dt="2022-06-25T04:26:17.908"/>
    <p1510:client id="{F8FB744F-43A5-7198-BBCA-7F951AF6BF29}" v="246" dt="2022-06-07T14:15:39.991"/>
    <p1510:client id="{FC68414B-541B-5C96-FA48-C3D77C3A15AD}" v="1131" dt="2022-06-09T17:59:11.891"/>
    <p1510:client id="{FFDB33DF-A9BF-03D3-DF32-F796229E2D32}" v="120" dt="2022-06-09T19:51:57.6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microsoft.com/office/2015/10/relationships/revisionInfo" Target="revisionInfo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font" Target="fonts/font5.fntdata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17" Type="http://schemas.openxmlformats.org/officeDocument/2006/relationships/font" Target="fonts/font7.fntdata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318" Type="http://schemas.openxmlformats.org/officeDocument/2006/relationships/font" Target="fonts/font8.fntdata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19" Type="http://customschemas.google.com/relationships/presentationmetadata" Target="metadata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320" Type="http://schemas.openxmlformats.org/officeDocument/2006/relationships/presProps" Target="presProps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310" Type="http://schemas.openxmlformats.org/officeDocument/2006/relationships/notesMaster" Target="notesMasters/notesMaster1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296" Type="http://schemas.openxmlformats.org/officeDocument/2006/relationships/slide" Target="slides/slide292.xml"/><Relationship Id="rId300" Type="http://schemas.openxmlformats.org/officeDocument/2006/relationships/slide" Target="slides/slide296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321" Type="http://schemas.openxmlformats.org/officeDocument/2006/relationships/viewProps" Target="viewProps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font" Target="fonts/font1.fntdata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font" Target="fonts/font2.fntdata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font" Target="fonts/font3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font" Target="fonts/font4.fntdata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font" Target="fonts/font6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A01BD18-0B77-4794-81F2-55CE8503884C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06BE264-FBF2-45F4-91C6-FB1EF6DEC1DA}">
      <dgm:prSet phldrT="[Text]" phldr="0"/>
      <dgm:spPr/>
      <dgm:t>
        <a:bodyPr/>
        <a:lstStyle/>
        <a:p>
          <a:pPr>
            <a:defRPr b="1"/>
          </a:pPr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Revisando</a:t>
          </a:r>
          <a:endParaRPr lang="en-US" err="1"/>
        </a:p>
      </dgm:t>
    </dgm:pt>
    <dgm:pt modelId="{8F7C7999-9BF8-49EB-A1AC-1AF6B106AF8B}" type="parTrans" cxnId="{BE46116E-9B0F-4E35-81F9-BC9BA64D4834}">
      <dgm:prSet/>
      <dgm:spPr/>
      <dgm:t>
        <a:bodyPr/>
        <a:lstStyle/>
        <a:p>
          <a:endParaRPr lang="en-US"/>
        </a:p>
      </dgm:t>
    </dgm:pt>
    <dgm:pt modelId="{AE507E9D-DEC7-4AFC-895B-EC6E9739438B}" type="sibTrans" cxnId="{BE46116E-9B0F-4E35-81F9-BC9BA64D4834}">
      <dgm:prSet/>
      <dgm:spPr/>
      <dgm:t>
        <a:bodyPr/>
        <a:lstStyle/>
        <a:p>
          <a:endParaRPr lang="en-US"/>
        </a:p>
      </dgm:t>
    </dgm:pt>
    <dgm:pt modelId="{EA0B1B4A-24BB-438A-81AF-7FD73284B332}">
      <dgm:prSet phldrT="[Text]" phldr="0"/>
      <dgm:spPr/>
      <dgm:t>
        <a:bodyPr/>
        <a:lstStyle/>
        <a:p>
          <a:r>
            <a:rPr lang="en-US">
              <a:latin typeface="Arial"/>
            </a:rPr>
            <a:t> </a:t>
          </a:r>
          <a:r>
            <a:rPr lang="en-US" err="1">
              <a:latin typeface="Arial"/>
            </a:rPr>
            <a:t>Conceitos</a:t>
          </a:r>
          <a:r>
            <a:rPr lang="en-US">
              <a:latin typeface="Arial"/>
            </a:rPr>
            <a:t> de BD</a:t>
          </a:r>
          <a:endParaRPr lang="en-US"/>
        </a:p>
      </dgm:t>
    </dgm:pt>
    <dgm:pt modelId="{A695D5E6-F3C3-4C1A-ABDD-CCE82C54E731}" type="parTrans" cxnId="{45D32DF7-07DB-43B6-A987-0487A3EE213F}">
      <dgm:prSet/>
      <dgm:spPr/>
      <dgm:t>
        <a:bodyPr/>
        <a:lstStyle/>
        <a:p>
          <a:endParaRPr lang="en-US"/>
        </a:p>
      </dgm:t>
    </dgm:pt>
    <dgm:pt modelId="{EBB9A608-B085-4B9D-9460-F222CEBDCFB5}" type="sibTrans" cxnId="{45D32DF7-07DB-43B6-A987-0487A3EE213F}">
      <dgm:prSet/>
      <dgm:spPr/>
      <dgm:t>
        <a:bodyPr/>
        <a:lstStyle/>
        <a:p>
          <a:endParaRPr lang="en-US"/>
        </a:p>
      </dgm:t>
    </dgm:pt>
    <dgm:pt modelId="{344E5A9A-E9AC-44DC-8EA8-5A0C01188D97}">
      <dgm:prSet phldrT="[Text]"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Design de BDs</a:t>
          </a:r>
          <a:endParaRPr lang="en-US" b="1"/>
        </a:p>
      </dgm:t>
    </dgm:pt>
    <dgm:pt modelId="{762E9E8A-D14D-4DB0-9369-B8528C3DDE24}" type="parTrans" cxnId="{B07E2D93-AE89-4E85-A00D-E5397793AD06}">
      <dgm:prSet/>
      <dgm:spPr/>
      <dgm:t>
        <a:bodyPr/>
        <a:lstStyle/>
        <a:p>
          <a:endParaRPr lang="en-US"/>
        </a:p>
      </dgm:t>
    </dgm:pt>
    <dgm:pt modelId="{2E59A645-E43E-43E8-BEA1-3CBFA162DD07}" type="sibTrans" cxnId="{B07E2D93-AE89-4E85-A00D-E5397793AD06}">
      <dgm:prSet/>
      <dgm:spPr/>
      <dgm:t>
        <a:bodyPr/>
        <a:lstStyle/>
        <a:p>
          <a:endParaRPr lang="en-US"/>
        </a:p>
      </dgm:t>
    </dgm:pt>
    <dgm:pt modelId="{36D12D42-726D-4C10-B2BC-03284CD4C1DC}">
      <dgm:prSet phldr="0"/>
      <dgm:spPr/>
      <dgm:t>
        <a:bodyPr/>
        <a:lstStyle/>
        <a:p>
          <a:r>
            <a:rPr lang="en-US">
              <a:latin typeface="Arial"/>
            </a:rPr>
            <a:t> Requisitos relacionados ao SGBD</a:t>
          </a:r>
          <a:endParaRPr lang="en-US"/>
        </a:p>
      </dgm:t>
    </dgm:pt>
    <dgm:pt modelId="{3A36DFF5-CE4E-4242-BD84-3AD7970ED810}" type="parTrans" cxnId="{3B52060F-7D50-4EF6-85AA-F11680E5686E}">
      <dgm:prSet/>
      <dgm:spPr/>
    </dgm:pt>
    <dgm:pt modelId="{91FA665E-33B4-405B-86CF-6CB8A35CCDB9}" type="sibTrans" cxnId="{3B52060F-7D50-4EF6-85AA-F11680E5686E}">
      <dgm:prSet/>
      <dgm:spPr/>
    </dgm:pt>
    <dgm:pt modelId="{6BD20832-4AE6-44D1-8E4C-290F8E6A0931}">
      <dgm:prSet phldr="0"/>
      <dgm:spPr/>
      <dgm:t>
        <a:bodyPr/>
        <a:lstStyle/>
        <a:p>
          <a:r>
            <a:rPr lang="en-US" b="0">
              <a:latin typeface="Arial"/>
            </a:rPr>
            <a:t>Como </a:t>
          </a:r>
          <a:r>
            <a:rPr lang="en-US" b="0" err="1">
              <a:latin typeface="Arial"/>
            </a:rPr>
            <a:t>ocorre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esse</a:t>
          </a:r>
          <a:r>
            <a:rPr lang="en-US" b="0">
              <a:latin typeface="Arial"/>
            </a:rPr>
            <a:t> </a:t>
          </a:r>
          <a:r>
            <a:rPr lang="en-US" b="0" err="1">
              <a:latin typeface="Arial"/>
            </a:rPr>
            <a:t>processo</a:t>
          </a:r>
          <a:r>
            <a:rPr lang="en-US" b="0">
              <a:latin typeface="Arial"/>
            </a:rPr>
            <a:t>?</a:t>
          </a:r>
        </a:p>
      </dgm:t>
    </dgm:pt>
    <dgm:pt modelId="{1E623C06-B654-4405-A7E1-5D17D704CA71}" type="parTrans" cxnId="{8CCCDEEB-310D-4664-ABC6-7BD2E375E2EA}">
      <dgm:prSet/>
      <dgm:spPr/>
    </dgm:pt>
    <dgm:pt modelId="{88496787-D742-420B-BE6E-6F1C365BFC7C}" type="sibTrans" cxnId="{8CCCDEEB-310D-4664-ABC6-7BD2E375E2EA}">
      <dgm:prSet/>
      <dgm:spPr/>
    </dgm:pt>
    <dgm:pt modelId="{FBB93A89-AE2B-4BD5-857C-452E17C98DA1}">
      <dgm:prSet phldr="0"/>
      <dgm:spPr/>
      <dgm:t>
        <a:bodyPr/>
        <a:lstStyle/>
        <a:p>
          <a:pPr>
            <a:defRPr b="1"/>
          </a:pPr>
          <a:r>
            <a:rPr lang="en-US" b="1" err="1">
              <a:latin typeface="Arial"/>
            </a:rPr>
            <a:t>Implementando</a:t>
          </a:r>
          <a:r>
            <a:rPr lang="en-US" b="1">
              <a:latin typeface="Arial"/>
            </a:rPr>
            <a:t> o </a:t>
          </a:r>
          <a:r>
            <a:rPr lang="en-US" b="1" err="1">
              <a:latin typeface="Arial"/>
            </a:rPr>
            <a:t>Modelo</a:t>
          </a:r>
        </a:p>
      </dgm:t>
    </dgm:pt>
    <dgm:pt modelId="{26BBFCAF-23A0-40C8-BF98-C5B6C32A3F2D}" type="parTrans" cxnId="{2F6D1C87-2213-4178-BB54-9612A8066E4E}">
      <dgm:prSet/>
      <dgm:spPr/>
    </dgm:pt>
    <dgm:pt modelId="{6370AF86-9765-46B9-9480-821261CBE7AC}" type="sibTrans" cxnId="{2F6D1C87-2213-4178-BB54-9612A8066E4E}">
      <dgm:prSet/>
      <dgm:spPr/>
    </dgm:pt>
    <dgm:pt modelId="{5AC98760-DC20-4F88-B8B5-043A8FC32289}">
      <dgm:prSet phldr="0"/>
      <dgm:spPr/>
      <dgm:t>
        <a:bodyPr/>
        <a:lstStyle/>
        <a:p>
          <a:pPr>
            <a:defRPr b="1"/>
          </a:pPr>
          <a:r>
            <a:rPr lang="en-US" b="1">
              <a:latin typeface="Arial"/>
            </a:rPr>
            <a:t> </a:t>
          </a:r>
          <a:r>
            <a:rPr lang="en-US" b="0">
              <a:latin typeface="Arial"/>
            </a:rPr>
            <a:t>Aplicações &amp; SGBDs</a:t>
          </a:r>
        </a:p>
      </dgm:t>
    </dgm:pt>
    <dgm:pt modelId="{CA8E7459-B025-4AED-B3C2-2761D5D2581A}" type="parTrans" cxnId="{92FDBC98-08B2-47CB-872A-150C7BB3062E}">
      <dgm:prSet/>
      <dgm:spPr/>
    </dgm:pt>
    <dgm:pt modelId="{9AA4E6D1-0F52-4254-9FCF-014798D54DD9}" type="sibTrans" cxnId="{92FDBC98-08B2-47CB-872A-150C7BB3062E}">
      <dgm:prSet/>
      <dgm:spPr/>
    </dgm:pt>
    <dgm:pt modelId="{B733C365-793F-4E63-9D58-1F4474B766B8}">
      <dgm:prSet phldr="0"/>
      <dgm:spPr/>
      <dgm:t>
        <a:bodyPr/>
        <a:lstStyle/>
        <a:p>
          <a:pPr rtl="0">
            <a:defRPr b="1"/>
          </a:pPr>
          <a:r>
            <a:rPr lang="en-US" b="0">
              <a:latin typeface="Arial"/>
            </a:rPr>
            <a:t>Exemplo de aplicação SGBD</a:t>
          </a:r>
        </a:p>
      </dgm:t>
    </dgm:pt>
    <dgm:pt modelId="{F82AED59-7327-4EFF-90F4-1AB22C6CCAFA}" type="parTrans" cxnId="{9286BD7E-29C5-4195-95EA-5FF75737F95B}">
      <dgm:prSet/>
      <dgm:spPr/>
    </dgm:pt>
    <dgm:pt modelId="{12CD2799-A4F5-426B-A36B-1DAA13F162C7}" type="sibTrans" cxnId="{9286BD7E-29C5-4195-95EA-5FF75737F95B}">
      <dgm:prSet/>
      <dgm:spPr/>
    </dgm:pt>
    <dgm:pt modelId="{D3DC2082-1498-429F-BE6B-3A28FBE4B1B0}" type="pres">
      <dgm:prSet presAssocID="{9A01BD18-0B77-4794-81F2-55CE8503884C}" presName="root" presStyleCnt="0">
        <dgm:presLayoutVars>
          <dgm:chMax/>
          <dgm:chPref/>
          <dgm:animLvl val="lvl"/>
        </dgm:presLayoutVars>
      </dgm:prSet>
      <dgm:spPr/>
    </dgm:pt>
    <dgm:pt modelId="{1D76567D-6021-4C9A-BC05-E73DEBB753B8}" type="pres">
      <dgm:prSet presAssocID="{9A01BD18-0B77-4794-81F2-55CE8503884C}" presName="divider" presStyleLbl="fgAcc1" presStyleIdx="0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DA3B408E-3A44-4503-835C-B23DCD8200D4}" type="pres">
      <dgm:prSet presAssocID="{9A01BD18-0B77-4794-81F2-55CE8503884C}" presName="nodes" presStyleCnt="0">
        <dgm:presLayoutVars>
          <dgm:chMax/>
          <dgm:chPref/>
          <dgm:animLvl val="lvl"/>
        </dgm:presLayoutVars>
      </dgm:prSet>
      <dgm:spPr/>
    </dgm:pt>
    <dgm:pt modelId="{ABD64EEE-1905-476D-8DF2-1C96CED3DB48}" type="pres">
      <dgm:prSet presAssocID="{106BE264-FBF2-45F4-91C6-FB1EF6DEC1DA}" presName="composite" presStyleCnt="0"/>
      <dgm:spPr/>
    </dgm:pt>
    <dgm:pt modelId="{DD56AB9B-A677-4F16-9F06-1DB2AC644E23}" type="pres">
      <dgm:prSet presAssocID="{106BE264-FBF2-45F4-91C6-FB1EF6DEC1DA}" presName="ConnectorPoint" presStyleLbl="lnNode1" presStyleIdx="0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0812F43-8002-4646-AA87-5D966555DDA2}" type="pres">
      <dgm:prSet presAssocID="{106BE264-FBF2-45F4-91C6-FB1EF6DEC1DA}" presName="DropPinPlaceHolder" presStyleCnt="0"/>
      <dgm:spPr/>
    </dgm:pt>
    <dgm:pt modelId="{69ED53A6-5949-4025-B0E9-9881446E36D1}" type="pres">
      <dgm:prSet presAssocID="{106BE264-FBF2-45F4-91C6-FB1EF6DEC1DA}" presName="DropPin" presStyleLbl="alignNode1" presStyleIdx="0" presStyleCnt="5"/>
      <dgm:spPr/>
    </dgm:pt>
    <dgm:pt modelId="{96ADCA57-A506-40E8-8084-5F7A4E55B30B}" type="pres">
      <dgm:prSet presAssocID="{106BE264-FBF2-45F4-91C6-FB1EF6DEC1DA}" presName="Ellipse" presStyleLbl="fgAcc1" presStyleIdx="1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AEBBB0F-8EA2-4C6A-A5C9-AC701CC44F82}" type="pres">
      <dgm:prSet presAssocID="{106BE264-FBF2-45F4-91C6-FB1EF6DEC1DA}" presName="L2TextContainer" presStyleLbl="revTx" presStyleIdx="0" presStyleCnt="10">
        <dgm:presLayoutVars>
          <dgm:bulletEnabled val="1"/>
        </dgm:presLayoutVars>
      </dgm:prSet>
      <dgm:spPr/>
    </dgm:pt>
    <dgm:pt modelId="{4BBC3201-7084-40FB-A308-5C811690208C}" type="pres">
      <dgm:prSet presAssocID="{106BE264-FBF2-45F4-91C6-FB1EF6DEC1DA}" presName="L1TextContainer" presStyleLbl="revTx" presStyleIdx="1" presStyleCnt="10">
        <dgm:presLayoutVars>
          <dgm:chMax val="1"/>
          <dgm:chPref val="1"/>
          <dgm:bulletEnabled val="1"/>
        </dgm:presLayoutVars>
      </dgm:prSet>
      <dgm:spPr/>
    </dgm:pt>
    <dgm:pt modelId="{A6A889FE-F2F3-404E-9CAE-A50ACDB03FB3}" type="pres">
      <dgm:prSet presAssocID="{106BE264-FBF2-45F4-91C6-FB1EF6DEC1DA}" presName="ConnectLine" presStyleLbl="sibTrans1D1" presStyleIdx="0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C21A9182-8BE7-41DD-8022-10748F546F87}" type="pres">
      <dgm:prSet presAssocID="{106BE264-FBF2-45F4-91C6-FB1EF6DEC1DA}" presName="EmptyPlaceHolder" presStyleCnt="0"/>
      <dgm:spPr/>
    </dgm:pt>
    <dgm:pt modelId="{6403F921-09E8-4789-A844-5701D7FF95B7}" type="pres">
      <dgm:prSet presAssocID="{AE507E9D-DEC7-4AFC-895B-EC6E9739438B}" presName="spaceBetweenRectangles" presStyleCnt="0"/>
      <dgm:spPr/>
    </dgm:pt>
    <dgm:pt modelId="{AD2B2407-15CB-4151-AB41-B183BAB5F30D}" type="pres">
      <dgm:prSet presAssocID="{344E5A9A-E9AC-44DC-8EA8-5A0C01188D97}" presName="composite" presStyleCnt="0"/>
      <dgm:spPr/>
    </dgm:pt>
    <dgm:pt modelId="{D959EAEF-CC2F-46AD-9420-C7CA34DB70E0}" type="pres">
      <dgm:prSet presAssocID="{344E5A9A-E9AC-44DC-8EA8-5A0C01188D97}" presName="ConnectorPoint" presStyleLbl="lnNode1" presStyleIdx="1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CCAE23AC-4AC1-408A-BD14-106866FBF53D}" type="pres">
      <dgm:prSet presAssocID="{344E5A9A-E9AC-44DC-8EA8-5A0C01188D97}" presName="DropPinPlaceHolder" presStyleCnt="0"/>
      <dgm:spPr/>
    </dgm:pt>
    <dgm:pt modelId="{A3BE104D-8450-43FA-8D57-7ED31FF79229}" type="pres">
      <dgm:prSet presAssocID="{344E5A9A-E9AC-44DC-8EA8-5A0C01188D97}" presName="DropPin" presStyleLbl="alignNode1" presStyleIdx="1" presStyleCnt="5"/>
      <dgm:spPr/>
    </dgm:pt>
    <dgm:pt modelId="{2F3C5655-1790-4540-9C03-1CA7491E2E14}" type="pres">
      <dgm:prSet presAssocID="{344E5A9A-E9AC-44DC-8EA8-5A0C01188D97}" presName="Ellipse" presStyleLbl="fgAcc1" presStyleIdx="2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F53F20E-09CA-4E2C-80A3-58776379C8D1}" type="pres">
      <dgm:prSet presAssocID="{344E5A9A-E9AC-44DC-8EA8-5A0C01188D97}" presName="L2TextContainer" presStyleLbl="revTx" presStyleIdx="2" presStyleCnt="10">
        <dgm:presLayoutVars>
          <dgm:bulletEnabled val="1"/>
        </dgm:presLayoutVars>
      </dgm:prSet>
      <dgm:spPr/>
    </dgm:pt>
    <dgm:pt modelId="{853C2D94-E0EA-423E-A300-713BC69E5CE6}" type="pres">
      <dgm:prSet presAssocID="{344E5A9A-E9AC-44DC-8EA8-5A0C01188D97}" presName="L1TextContainer" presStyleLbl="revTx" presStyleIdx="3" presStyleCnt="10">
        <dgm:presLayoutVars>
          <dgm:chMax val="1"/>
          <dgm:chPref val="1"/>
          <dgm:bulletEnabled val="1"/>
        </dgm:presLayoutVars>
      </dgm:prSet>
      <dgm:spPr/>
    </dgm:pt>
    <dgm:pt modelId="{071BD297-1357-40C4-90D7-2862B8D1E060}" type="pres">
      <dgm:prSet presAssocID="{344E5A9A-E9AC-44DC-8EA8-5A0C01188D97}" presName="ConnectLine" presStyleLbl="sibTrans1D1" presStyleIdx="1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85E5B2C-49B3-440F-8B4F-0E8F6573A8C4}" type="pres">
      <dgm:prSet presAssocID="{344E5A9A-E9AC-44DC-8EA8-5A0C01188D97}" presName="EmptyPlaceHolder" presStyleCnt="0"/>
      <dgm:spPr/>
    </dgm:pt>
    <dgm:pt modelId="{E746A638-B9FC-44B1-A9A4-F46F45757321}" type="pres">
      <dgm:prSet presAssocID="{2E59A645-E43E-43E8-BEA1-3CBFA162DD07}" presName="spaceBetweenRectangles" presStyleCnt="0"/>
      <dgm:spPr/>
    </dgm:pt>
    <dgm:pt modelId="{0D676977-45D8-4BF0-B751-84C8931BE2FB}" type="pres">
      <dgm:prSet presAssocID="{FBB93A89-AE2B-4BD5-857C-452E17C98DA1}" presName="composite" presStyleCnt="0"/>
      <dgm:spPr/>
    </dgm:pt>
    <dgm:pt modelId="{B809F15F-6C96-4372-92FC-6EB27267530F}" type="pres">
      <dgm:prSet presAssocID="{FBB93A89-AE2B-4BD5-857C-452E17C98DA1}" presName="ConnectorPoint" presStyleLbl="lnNode1" presStyleIdx="2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C4C30E-003F-420C-94F9-4AD1005E85D0}" type="pres">
      <dgm:prSet presAssocID="{FBB93A89-AE2B-4BD5-857C-452E17C98DA1}" presName="DropPinPlaceHolder" presStyleCnt="0"/>
      <dgm:spPr/>
    </dgm:pt>
    <dgm:pt modelId="{91AA90FD-FFF1-49F2-BF1F-A5F46356DE31}" type="pres">
      <dgm:prSet presAssocID="{FBB93A89-AE2B-4BD5-857C-452E17C98DA1}" presName="DropPin" presStyleLbl="alignNode1" presStyleIdx="2" presStyleCnt="5"/>
      <dgm:spPr/>
    </dgm:pt>
    <dgm:pt modelId="{76D81E11-F72A-414D-ACE0-54317424C312}" type="pres">
      <dgm:prSet presAssocID="{FBB93A89-AE2B-4BD5-857C-452E17C98DA1}" presName="Ellipse" presStyleLbl="fgAcc1" presStyleIdx="3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57F64348-1A16-457F-9FBC-D14A6903A334}" type="pres">
      <dgm:prSet presAssocID="{FBB93A89-AE2B-4BD5-857C-452E17C98DA1}" presName="L2TextContainer" presStyleLbl="revTx" presStyleIdx="4" presStyleCnt="10">
        <dgm:presLayoutVars>
          <dgm:bulletEnabled val="1"/>
        </dgm:presLayoutVars>
      </dgm:prSet>
      <dgm:spPr/>
    </dgm:pt>
    <dgm:pt modelId="{6C713792-F57F-4474-A96D-24FA3B109E26}" type="pres">
      <dgm:prSet presAssocID="{FBB93A89-AE2B-4BD5-857C-452E17C98DA1}" presName="L1TextContainer" presStyleLbl="revTx" presStyleIdx="5" presStyleCnt="10">
        <dgm:presLayoutVars>
          <dgm:chMax val="1"/>
          <dgm:chPref val="1"/>
          <dgm:bulletEnabled val="1"/>
        </dgm:presLayoutVars>
      </dgm:prSet>
      <dgm:spPr/>
    </dgm:pt>
    <dgm:pt modelId="{6977B551-CDC0-4FF7-909C-2B0A55B54803}" type="pres">
      <dgm:prSet presAssocID="{FBB93A89-AE2B-4BD5-857C-452E17C98DA1}" presName="ConnectLine" presStyleLbl="sibTrans1D1" presStyleIdx="2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A58BB959-3B69-460D-AC70-A817CC017F7F}" type="pres">
      <dgm:prSet presAssocID="{FBB93A89-AE2B-4BD5-857C-452E17C98DA1}" presName="EmptyPlaceHolder" presStyleCnt="0"/>
      <dgm:spPr/>
    </dgm:pt>
    <dgm:pt modelId="{5EE6EDDE-5283-414E-B67B-1C2383609038}" type="pres">
      <dgm:prSet presAssocID="{6370AF86-9765-46B9-9480-821261CBE7AC}" presName="spaceBetweenRectangles" presStyleCnt="0"/>
      <dgm:spPr/>
    </dgm:pt>
    <dgm:pt modelId="{B2AEACD3-751A-4459-8B81-981586F4CF88}" type="pres">
      <dgm:prSet presAssocID="{5AC98760-DC20-4F88-B8B5-043A8FC32289}" presName="composite" presStyleCnt="0"/>
      <dgm:spPr/>
    </dgm:pt>
    <dgm:pt modelId="{E09EC4C5-95D9-41FA-BB78-54A8E1E3319D}" type="pres">
      <dgm:prSet presAssocID="{5AC98760-DC20-4F88-B8B5-043A8FC32289}" presName="ConnectorPoint" presStyleLbl="lnNode1" presStyleIdx="3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E47ADC52-AA2B-4F65-8753-9296F5020C03}" type="pres">
      <dgm:prSet presAssocID="{5AC98760-DC20-4F88-B8B5-043A8FC32289}" presName="DropPinPlaceHolder" presStyleCnt="0"/>
      <dgm:spPr/>
    </dgm:pt>
    <dgm:pt modelId="{0B394151-A7EE-444A-BCE5-95A922970230}" type="pres">
      <dgm:prSet presAssocID="{5AC98760-DC20-4F88-B8B5-043A8FC32289}" presName="DropPin" presStyleLbl="alignNode1" presStyleIdx="3" presStyleCnt="5"/>
      <dgm:spPr/>
    </dgm:pt>
    <dgm:pt modelId="{59859A2C-0403-4922-8EAA-683BDB530154}" type="pres">
      <dgm:prSet presAssocID="{5AC98760-DC20-4F88-B8B5-043A8FC32289}" presName="Ellipse" presStyleLbl="fgAcc1" presStyleIdx="4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22B82CFF-EED6-4BAA-B0C1-5095C7D5A494}" type="pres">
      <dgm:prSet presAssocID="{5AC98760-DC20-4F88-B8B5-043A8FC32289}" presName="L2TextContainer" presStyleLbl="revTx" presStyleIdx="6" presStyleCnt="10">
        <dgm:presLayoutVars>
          <dgm:bulletEnabled val="1"/>
        </dgm:presLayoutVars>
      </dgm:prSet>
      <dgm:spPr/>
    </dgm:pt>
    <dgm:pt modelId="{C2D81660-CB17-4C05-9193-B81D84BBAFE0}" type="pres">
      <dgm:prSet presAssocID="{5AC98760-DC20-4F88-B8B5-043A8FC32289}" presName="L1TextContainer" presStyleLbl="revTx" presStyleIdx="7" presStyleCnt="10">
        <dgm:presLayoutVars>
          <dgm:chMax val="1"/>
          <dgm:chPref val="1"/>
          <dgm:bulletEnabled val="1"/>
        </dgm:presLayoutVars>
      </dgm:prSet>
      <dgm:spPr/>
    </dgm:pt>
    <dgm:pt modelId="{9C067E83-F8A4-4164-82BB-57D266AFA680}" type="pres">
      <dgm:prSet presAssocID="{5AC98760-DC20-4F88-B8B5-043A8FC32289}" presName="ConnectLine" presStyleLbl="sibTrans1D1" presStyleIdx="3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B63FAD5-4927-4A02-8668-F9FAED55144A}" type="pres">
      <dgm:prSet presAssocID="{5AC98760-DC20-4F88-B8B5-043A8FC32289}" presName="EmptyPlaceHolder" presStyleCnt="0"/>
      <dgm:spPr/>
    </dgm:pt>
    <dgm:pt modelId="{DCA8E440-1A45-48F2-B89F-7B59A64B32D3}" type="pres">
      <dgm:prSet presAssocID="{9AA4E6D1-0F52-4254-9FCF-014798D54DD9}" presName="spaceBetweenRectangles" presStyleCnt="0"/>
      <dgm:spPr/>
    </dgm:pt>
    <dgm:pt modelId="{4CDB99E3-5D31-4B0C-9275-58DBDA34F9A3}" type="pres">
      <dgm:prSet presAssocID="{B733C365-793F-4E63-9D58-1F4474B766B8}" presName="composite" presStyleCnt="0"/>
      <dgm:spPr/>
    </dgm:pt>
    <dgm:pt modelId="{E711ED00-78ED-4D66-8815-A0D0F990190E}" type="pres">
      <dgm:prSet presAssocID="{B733C365-793F-4E63-9D58-1F4474B766B8}" presName="ConnectorPoint" presStyleLbl="lnNode1" presStyleIdx="4" presStyleCnt="5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7AFB35B-DD7C-45D3-B017-326332300B9A}" type="pres">
      <dgm:prSet presAssocID="{B733C365-793F-4E63-9D58-1F4474B766B8}" presName="DropPinPlaceHolder" presStyleCnt="0"/>
      <dgm:spPr/>
    </dgm:pt>
    <dgm:pt modelId="{BDF31F1E-1429-42B6-8E86-602362116CBB}" type="pres">
      <dgm:prSet presAssocID="{B733C365-793F-4E63-9D58-1F4474B766B8}" presName="DropPin" presStyleLbl="alignNode1" presStyleIdx="4" presStyleCnt="5"/>
      <dgm:spPr/>
    </dgm:pt>
    <dgm:pt modelId="{0FB42B61-8C1A-4E8A-B2D9-C74B9D295807}" type="pres">
      <dgm:prSet presAssocID="{B733C365-793F-4E63-9D58-1F4474B766B8}" presName="Ellipse" presStyleLbl="fgAcc1" presStyleIdx="5" presStyleCnt="6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072E7F72-B3FD-4EC5-98BF-F8B8856ABC54}" type="pres">
      <dgm:prSet presAssocID="{B733C365-793F-4E63-9D58-1F4474B766B8}" presName="L2TextContainer" presStyleLbl="revTx" presStyleIdx="8" presStyleCnt="10">
        <dgm:presLayoutVars>
          <dgm:bulletEnabled val="1"/>
        </dgm:presLayoutVars>
      </dgm:prSet>
      <dgm:spPr/>
    </dgm:pt>
    <dgm:pt modelId="{620511EE-2812-423D-B077-9DFDFE3BD054}" type="pres">
      <dgm:prSet presAssocID="{B733C365-793F-4E63-9D58-1F4474B766B8}" presName="L1TextContainer" presStyleLbl="revTx" presStyleIdx="9" presStyleCnt="10">
        <dgm:presLayoutVars>
          <dgm:chMax val="1"/>
          <dgm:chPref val="1"/>
          <dgm:bulletEnabled val="1"/>
        </dgm:presLayoutVars>
      </dgm:prSet>
      <dgm:spPr/>
    </dgm:pt>
    <dgm:pt modelId="{3B582A13-9087-4D94-9870-B921CCAB4051}" type="pres">
      <dgm:prSet presAssocID="{B733C365-793F-4E63-9D58-1F4474B766B8}" presName="ConnectLine" presStyleLbl="sibTrans1D1" presStyleIdx="4" presStyleCnt="5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D552C4A9-B707-44DA-ABA1-A4FC897602AB}" type="pres">
      <dgm:prSet presAssocID="{B733C365-793F-4E63-9D58-1F4474B766B8}" presName="EmptyPlaceHolder" presStyleCnt="0"/>
      <dgm:spPr/>
    </dgm:pt>
  </dgm:ptLst>
  <dgm:cxnLst>
    <dgm:cxn modelId="{DEB06E01-0468-42FB-817C-24E808F41A3D}" type="presOf" srcId="{9A01BD18-0B77-4794-81F2-55CE8503884C}" destId="{D3DC2082-1498-429F-BE6B-3A28FBE4B1B0}" srcOrd="0" destOrd="0" presId="urn:microsoft.com/office/officeart/2017/3/layout/DropPinTimeline"/>
    <dgm:cxn modelId="{3B52060F-7D50-4EF6-85AA-F11680E5686E}" srcId="{FBB93A89-AE2B-4BD5-857C-452E17C98DA1}" destId="{36D12D42-726D-4C10-B2BC-03284CD4C1DC}" srcOrd="0" destOrd="0" parTransId="{3A36DFF5-CE4E-4242-BD84-3AD7970ED810}" sibTransId="{91FA665E-33B4-405B-86CF-6CB8A35CCDB9}"/>
    <dgm:cxn modelId="{5B043865-E2F5-4F1D-B6D2-EF3DF6E9264D}" type="presOf" srcId="{FBB93A89-AE2B-4BD5-857C-452E17C98DA1}" destId="{6C713792-F57F-4474-A96D-24FA3B109E26}" srcOrd="0" destOrd="0" presId="urn:microsoft.com/office/officeart/2017/3/layout/DropPinTimeline"/>
    <dgm:cxn modelId="{BE46116E-9B0F-4E35-81F9-BC9BA64D4834}" srcId="{9A01BD18-0B77-4794-81F2-55CE8503884C}" destId="{106BE264-FBF2-45F4-91C6-FB1EF6DEC1DA}" srcOrd="0" destOrd="0" parTransId="{8F7C7999-9BF8-49EB-A1AC-1AF6B106AF8B}" sibTransId="{AE507E9D-DEC7-4AFC-895B-EC6E9739438B}"/>
    <dgm:cxn modelId="{C39AAF74-F2EB-439F-9E48-A29B423DB8B1}" type="presOf" srcId="{EA0B1B4A-24BB-438A-81AF-7FD73284B332}" destId="{4AEBBB0F-8EA2-4C6A-A5C9-AC701CC44F82}" srcOrd="0" destOrd="0" presId="urn:microsoft.com/office/officeart/2017/3/layout/DropPinTimeline"/>
    <dgm:cxn modelId="{9286BD7E-29C5-4195-95EA-5FF75737F95B}" srcId="{9A01BD18-0B77-4794-81F2-55CE8503884C}" destId="{B733C365-793F-4E63-9D58-1F4474B766B8}" srcOrd="4" destOrd="0" parTransId="{F82AED59-7327-4EFF-90F4-1AB22C6CCAFA}" sibTransId="{12CD2799-A4F5-426B-A36B-1DAA13F162C7}"/>
    <dgm:cxn modelId="{2F6D1C87-2213-4178-BB54-9612A8066E4E}" srcId="{9A01BD18-0B77-4794-81F2-55CE8503884C}" destId="{FBB93A89-AE2B-4BD5-857C-452E17C98DA1}" srcOrd="2" destOrd="0" parTransId="{26BBFCAF-23A0-40C8-BF98-C5B6C32A3F2D}" sibTransId="{6370AF86-9765-46B9-9480-821261CBE7AC}"/>
    <dgm:cxn modelId="{B07E2D93-AE89-4E85-A00D-E5397793AD06}" srcId="{9A01BD18-0B77-4794-81F2-55CE8503884C}" destId="{344E5A9A-E9AC-44DC-8EA8-5A0C01188D97}" srcOrd="1" destOrd="0" parTransId="{762E9E8A-D14D-4DB0-9369-B8528C3DDE24}" sibTransId="{2E59A645-E43E-43E8-BEA1-3CBFA162DD07}"/>
    <dgm:cxn modelId="{92FDBC98-08B2-47CB-872A-150C7BB3062E}" srcId="{9A01BD18-0B77-4794-81F2-55CE8503884C}" destId="{5AC98760-DC20-4F88-B8B5-043A8FC32289}" srcOrd="3" destOrd="0" parTransId="{CA8E7459-B025-4AED-B3C2-2761D5D2581A}" sibTransId="{9AA4E6D1-0F52-4254-9FCF-014798D54DD9}"/>
    <dgm:cxn modelId="{C8224699-4AFF-495D-8BA0-DD1FB766A46F}" type="presOf" srcId="{36D12D42-726D-4C10-B2BC-03284CD4C1DC}" destId="{57F64348-1A16-457F-9FBC-D14A6903A334}" srcOrd="0" destOrd="0" presId="urn:microsoft.com/office/officeart/2017/3/layout/DropPinTimeline"/>
    <dgm:cxn modelId="{A9F0D1A5-28C1-46CC-8703-3C08FA59FBE6}" type="presOf" srcId="{5AC98760-DC20-4F88-B8B5-043A8FC32289}" destId="{C2D81660-CB17-4C05-9193-B81D84BBAFE0}" srcOrd="0" destOrd="0" presId="urn:microsoft.com/office/officeart/2017/3/layout/DropPinTimeline"/>
    <dgm:cxn modelId="{113F28B0-94A6-4C2D-ADA6-91C2AA674163}" type="presOf" srcId="{6BD20832-4AE6-44D1-8E4C-290F8E6A0931}" destId="{AF53F20E-09CA-4E2C-80A3-58776379C8D1}" srcOrd="0" destOrd="0" presId="urn:microsoft.com/office/officeart/2017/3/layout/DropPinTimeline"/>
    <dgm:cxn modelId="{330C91CF-FAE8-4582-BF78-8EF7DB9C5DA4}" type="presOf" srcId="{344E5A9A-E9AC-44DC-8EA8-5A0C01188D97}" destId="{853C2D94-E0EA-423E-A300-713BC69E5CE6}" srcOrd="0" destOrd="0" presId="urn:microsoft.com/office/officeart/2017/3/layout/DropPinTimeline"/>
    <dgm:cxn modelId="{9EBCE2E7-D326-4433-8098-FB28AAA2404F}" type="presOf" srcId="{106BE264-FBF2-45F4-91C6-FB1EF6DEC1DA}" destId="{4BBC3201-7084-40FB-A308-5C811690208C}" srcOrd="0" destOrd="0" presId="urn:microsoft.com/office/officeart/2017/3/layout/DropPinTimeline"/>
    <dgm:cxn modelId="{5CBC8BEA-4F79-42E1-A0B3-D066385BD4A9}" type="presOf" srcId="{B733C365-793F-4E63-9D58-1F4474B766B8}" destId="{620511EE-2812-423D-B077-9DFDFE3BD054}" srcOrd="0" destOrd="0" presId="urn:microsoft.com/office/officeart/2017/3/layout/DropPinTimeline"/>
    <dgm:cxn modelId="{8CCCDEEB-310D-4664-ABC6-7BD2E375E2EA}" srcId="{344E5A9A-E9AC-44DC-8EA8-5A0C01188D97}" destId="{6BD20832-4AE6-44D1-8E4C-290F8E6A0931}" srcOrd="0" destOrd="0" parTransId="{1E623C06-B654-4405-A7E1-5D17D704CA71}" sibTransId="{88496787-D742-420B-BE6E-6F1C365BFC7C}"/>
    <dgm:cxn modelId="{45D32DF7-07DB-43B6-A987-0487A3EE213F}" srcId="{106BE264-FBF2-45F4-91C6-FB1EF6DEC1DA}" destId="{EA0B1B4A-24BB-438A-81AF-7FD73284B332}" srcOrd="0" destOrd="0" parTransId="{A695D5E6-F3C3-4C1A-ABDD-CCE82C54E731}" sibTransId="{EBB9A608-B085-4B9D-9460-F222CEBDCFB5}"/>
    <dgm:cxn modelId="{E85F5C6A-289E-4CCA-BC0A-59077F97F76A}" type="presParOf" srcId="{D3DC2082-1498-429F-BE6B-3A28FBE4B1B0}" destId="{1D76567D-6021-4C9A-BC05-E73DEBB753B8}" srcOrd="0" destOrd="0" presId="urn:microsoft.com/office/officeart/2017/3/layout/DropPinTimeline"/>
    <dgm:cxn modelId="{01E960E8-A007-4E45-B486-A1E8CE64B772}" type="presParOf" srcId="{D3DC2082-1498-429F-BE6B-3A28FBE4B1B0}" destId="{DA3B408E-3A44-4503-835C-B23DCD8200D4}" srcOrd="1" destOrd="0" presId="urn:microsoft.com/office/officeart/2017/3/layout/DropPinTimeline"/>
    <dgm:cxn modelId="{B35F8177-882C-4961-9DD5-356B1F870F00}" type="presParOf" srcId="{DA3B408E-3A44-4503-835C-B23DCD8200D4}" destId="{ABD64EEE-1905-476D-8DF2-1C96CED3DB48}" srcOrd="0" destOrd="0" presId="urn:microsoft.com/office/officeart/2017/3/layout/DropPinTimeline"/>
    <dgm:cxn modelId="{214D65D2-0804-4695-AD19-C5689B83B38D}" type="presParOf" srcId="{ABD64EEE-1905-476D-8DF2-1C96CED3DB48}" destId="{DD56AB9B-A677-4F16-9F06-1DB2AC644E23}" srcOrd="0" destOrd="0" presId="urn:microsoft.com/office/officeart/2017/3/layout/DropPinTimeline"/>
    <dgm:cxn modelId="{C5DF3E6C-D5A7-481C-BBF9-0E89F5C8DD97}" type="presParOf" srcId="{ABD64EEE-1905-476D-8DF2-1C96CED3DB48}" destId="{F0812F43-8002-4646-AA87-5D966555DDA2}" srcOrd="1" destOrd="0" presId="urn:microsoft.com/office/officeart/2017/3/layout/DropPinTimeline"/>
    <dgm:cxn modelId="{73B35115-D6AD-4321-88DA-EC73EAE0A4EC}" type="presParOf" srcId="{F0812F43-8002-4646-AA87-5D966555DDA2}" destId="{69ED53A6-5949-4025-B0E9-9881446E36D1}" srcOrd="0" destOrd="0" presId="urn:microsoft.com/office/officeart/2017/3/layout/DropPinTimeline"/>
    <dgm:cxn modelId="{D127B6B9-A4CF-42B0-BE2A-ED32B1D400FA}" type="presParOf" srcId="{F0812F43-8002-4646-AA87-5D966555DDA2}" destId="{96ADCA57-A506-40E8-8084-5F7A4E55B30B}" srcOrd="1" destOrd="0" presId="urn:microsoft.com/office/officeart/2017/3/layout/DropPinTimeline"/>
    <dgm:cxn modelId="{E478B8B1-F0E3-43FD-95F8-5D12DC858F58}" type="presParOf" srcId="{ABD64EEE-1905-476D-8DF2-1C96CED3DB48}" destId="{4AEBBB0F-8EA2-4C6A-A5C9-AC701CC44F82}" srcOrd="2" destOrd="0" presId="urn:microsoft.com/office/officeart/2017/3/layout/DropPinTimeline"/>
    <dgm:cxn modelId="{212436BD-5A12-493A-91B0-3B5026C63089}" type="presParOf" srcId="{ABD64EEE-1905-476D-8DF2-1C96CED3DB48}" destId="{4BBC3201-7084-40FB-A308-5C811690208C}" srcOrd="3" destOrd="0" presId="urn:microsoft.com/office/officeart/2017/3/layout/DropPinTimeline"/>
    <dgm:cxn modelId="{DFBE8D44-FF59-454F-8E50-BD69E5EDA830}" type="presParOf" srcId="{ABD64EEE-1905-476D-8DF2-1C96CED3DB48}" destId="{A6A889FE-F2F3-404E-9CAE-A50ACDB03FB3}" srcOrd="4" destOrd="0" presId="urn:microsoft.com/office/officeart/2017/3/layout/DropPinTimeline"/>
    <dgm:cxn modelId="{F1135837-9A08-4BEA-932E-547232C91B23}" type="presParOf" srcId="{ABD64EEE-1905-476D-8DF2-1C96CED3DB48}" destId="{C21A9182-8BE7-41DD-8022-10748F546F87}" srcOrd="5" destOrd="0" presId="urn:microsoft.com/office/officeart/2017/3/layout/DropPinTimeline"/>
    <dgm:cxn modelId="{EE7EF54F-1D15-4044-946F-28748CE25A4C}" type="presParOf" srcId="{DA3B408E-3A44-4503-835C-B23DCD8200D4}" destId="{6403F921-09E8-4789-A844-5701D7FF95B7}" srcOrd="1" destOrd="0" presId="urn:microsoft.com/office/officeart/2017/3/layout/DropPinTimeline"/>
    <dgm:cxn modelId="{3A7CC24B-9D5A-4F56-8800-5879568051BD}" type="presParOf" srcId="{DA3B408E-3A44-4503-835C-B23DCD8200D4}" destId="{AD2B2407-15CB-4151-AB41-B183BAB5F30D}" srcOrd="2" destOrd="0" presId="urn:microsoft.com/office/officeart/2017/3/layout/DropPinTimeline"/>
    <dgm:cxn modelId="{5C703D64-5EF8-4F0F-900B-9330AE801D3E}" type="presParOf" srcId="{AD2B2407-15CB-4151-AB41-B183BAB5F30D}" destId="{D959EAEF-CC2F-46AD-9420-C7CA34DB70E0}" srcOrd="0" destOrd="0" presId="urn:microsoft.com/office/officeart/2017/3/layout/DropPinTimeline"/>
    <dgm:cxn modelId="{F0291AA4-1BDF-49B2-9DAE-FD98FA8A5AFB}" type="presParOf" srcId="{AD2B2407-15CB-4151-AB41-B183BAB5F30D}" destId="{CCAE23AC-4AC1-408A-BD14-106866FBF53D}" srcOrd="1" destOrd="0" presId="urn:microsoft.com/office/officeart/2017/3/layout/DropPinTimeline"/>
    <dgm:cxn modelId="{D56150BF-B543-4B91-A2BA-FA2890F56B42}" type="presParOf" srcId="{CCAE23AC-4AC1-408A-BD14-106866FBF53D}" destId="{A3BE104D-8450-43FA-8D57-7ED31FF79229}" srcOrd="0" destOrd="0" presId="urn:microsoft.com/office/officeart/2017/3/layout/DropPinTimeline"/>
    <dgm:cxn modelId="{A8FCC369-ECE0-44CE-A91A-C9E3D277B921}" type="presParOf" srcId="{CCAE23AC-4AC1-408A-BD14-106866FBF53D}" destId="{2F3C5655-1790-4540-9C03-1CA7491E2E14}" srcOrd="1" destOrd="0" presId="urn:microsoft.com/office/officeart/2017/3/layout/DropPinTimeline"/>
    <dgm:cxn modelId="{4AD1A896-DCB5-4D9D-A71B-735D6D043EE4}" type="presParOf" srcId="{AD2B2407-15CB-4151-AB41-B183BAB5F30D}" destId="{AF53F20E-09CA-4E2C-80A3-58776379C8D1}" srcOrd="2" destOrd="0" presId="urn:microsoft.com/office/officeart/2017/3/layout/DropPinTimeline"/>
    <dgm:cxn modelId="{7AE75D7B-4B77-4BDA-9E46-88D7A1AF6081}" type="presParOf" srcId="{AD2B2407-15CB-4151-AB41-B183BAB5F30D}" destId="{853C2D94-E0EA-423E-A300-713BC69E5CE6}" srcOrd="3" destOrd="0" presId="urn:microsoft.com/office/officeart/2017/3/layout/DropPinTimeline"/>
    <dgm:cxn modelId="{30BED17D-D989-4302-AB48-00B1FED4364E}" type="presParOf" srcId="{AD2B2407-15CB-4151-AB41-B183BAB5F30D}" destId="{071BD297-1357-40C4-90D7-2862B8D1E060}" srcOrd="4" destOrd="0" presId="urn:microsoft.com/office/officeart/2017/3/layout/DropPinTimeline"/>
    <dgm:cxn modelId="{781BAAB8-9451-4D94-B573-6AFA9C0F3529}" type="presParOf" srcId="{AD2B2407-15CB-4151-AB41-B183BAB5F30D}" destId="{A85E5B2C-49B3-440F-8B4F-0E8F6573A8C4}" srcOrd="5" destOrd="0" presId="urn:microsoft.com/office/officeart/2017/3/layout/DropPinTimeline"/>
    <dgm:cxn modelId="{F9BACB7E-CFC3-499E-8501-280B30271B55}" type="presParOf" srcId="{DA3B408E-3A44-4503-835C-B23DCD8200D4}" destId="{E746A638-B9FC-44B1-A9A4-F46F45757321}" srcOrd="3" destOrd="0" presId="urn:microsoft.com/office/officeart/2017/3/layout/DropPinTimeline"/>
    <dgm:cxn modelId="{1407E596-918E-45D7-8840-E368702918A4}" type="presParOf" srcId="{DA3B408E-3A44-4503-835C-B23DCD8200D4}" destId="{0D676977-45D8-4BF0-B751-84C8931BE2FB}" srcOrd="4" destOrd="0" presId="urn:microsoft.com/office/officeart/2017/3/layout/DropPinTimeline"/>
    <dgm:cxn modelId="{69083ADE-824B-44D5-AEF6-B9BFE00D186A}" type="presParOf" srcId="{0D676977-45D8-4BF0-B751-84C8931BE2FB}" destId="{B809F15F-6C96-4372-92FC-6EB27267530F}" srcOrd="0" destOrd="0" presId="urn:microsoft.com/office/officeart/2017/3/layout/DropPinTimeline"/>
    <dgm:cxn modelId="{5412774D-DC6B-47F2-A577-4A89DAD547CF}" type="presParOf" srcId="{0D676977-45D8-4BF0-B751-84C8931BE2FB}" destId="{E4C4C30E-003F-420C-94F9-4AD1005E85D0}" srcOrd="1" destOrd="0" presId="urn:microsoft.com/office/officeart/2017/3/layout/DropPinTimeline"/>
    <dgm:cxn modelId="{7BE7B5B9-1938-4F13-AEE0-AE830BE0BA56}" type="presParOf" srcId="{E4C4C30E-003F-420C-94F9-4AD1005E85D0}" destId="{91AA90FD-FFF1-49F2-BF1F-A5F46356DE31}" srcOrd="0" destOrd="0" presId="urn:microsoft.com/office/officeart/2017/3/layout/DropPinTimeline"/>
    <dgm:cxn modelId="{8967598E-D32C-4687-9A4B-6A068D7C4AA9}" type="presParOf" srcId="{E4C4C30E-003F-420C-94F9-4AD1005E85D0}" destId="{76D81E11-F72A-414D-ACE0-54317424C312}" srcOrd="1" destOrd="0" presId="urn:microsoft.com/office/officeart/2017/3/layout/DropPinTimeline"/>
    <dgm:cxn modelId="{60373A46-664D-4D31-96D8-837A7EBC5F2F}" type="presParOf" srcId="{0D676977-45D8-4BF0-B751-84C8931BE2FB}" destId="{57F64348-1A16-457F-9FBC-D14A6903A334}" srcOrd="2" destOrd="0" presId="urn:microsoft.com/office/officeart/2017/3/layout/DropPinTimeline"/>
    <dgm:cxn modelId="{86147362-6A68-43AD-B9E4-787333AE01AA}" type="presParOf" srcId="{0D676977-45D8-4BF0-B751-84C8931BE2FB}" destId="{6C713792-F57F-4474-A96D-24FA3B109E26}" srcOrd="3" destOrd="0" presId="urn:microsoft.com/office/officeart/2017/3/layout/DropPinTimeline"/>
    <dgm:cxn modelId="{5F470DCD-4A7E-4AC0-9E28-21B5A4833E17}" type="presParOf" srcId="{0D676977-45D8-4BF0-B751-84C8931BE2FB}" destId="{6977B551-CDC0-4FF7-909C-2B0A55B54803}" srcOrd="4" destOrd="0" presId="urn:microsoft.com/office/officeart/2017/3/layout/DropPinTimeline"/>
    <dgm:cxn modelId="{87BD0968-5307-4303-9EAA-30A1B6FAC873}" type="presParOf" srcId="{0D676977-45D8-4BF0-B751-84C8931BE2FB}" destId="{A58BB959-3B69-460D-AC70-A817CC017F7F}" srcOrd="5" destOrd="0" presId="urn:microsoft.com/office/officeart/2017/3/layout/DropPinTimeline"/>
    <dgm:cxn modelId="{C680086F-205A-4C0A-A45C-0A30D5C747C3}" type="presParOf" srcId="{DA3B408E-3A44-4503-835C-B23DCD8200D4}" destId="{5EE6EDDE-5283-414E-B67B-1C2383609038}" srcOrd="5" destOrd="0" presId="urn:microsoft.com/office/officeart/2017/3/layout/DropPinTimeline"/>
    <dgm:cxn modelId="{F67D6457-E7C2-45BC-AD0A-71B55D4E8861}" type="presParOf" srcId="{DA3B408E-3A44-4503-835C-B23DCD8200D4}" destId="{B2AEACD3-751A-4459-8B81-981586F4CF88}" srcOrd="6" destOrd="0" presId="urn:microsoft.com/office/officeart/2017/3/layout/DropPinTimeline"/>
    <dgm:cxn modelId="{B251DF9F-3EED-4C2D-9515-A647DF7B9468}" type="presParOf" srcId="{B2AEACD3-751A-4459-8B81-981586F4CF88}" destId="{E09EC4C5-95D9-41FA-BB78-54A8E1E3319D}" srcOrd="0" destOrd="0" presId="urn:microsoft.com/office/officeart/2017/3/layout/DropPinTimeline"/>
    <dgm:cxn modelId="{2D72E5CB-3BCF-4495-933E-309802D5EE18}" type="presParOf" srcId="{B2AEACD3-751A-4459-8B81-981586F4CF88}" destId="{E47ADC52-AA2B-4F65-8753-9296F5020C03}" srcOrd="1" destOrd="0" presId="urn:microsoft.com/office/officeart/2017/3/layout/DropPinTimeline"/>
    <dgm:cxn modelId="{512197AD-EE51-4B77-86EA-94503C628753}" type="presParOf" srcId="{E47ADC52-AA2B-4F65-8753-9296F5020C03}" destId="{0B394151-A7EE-444A-BCE5-95A922970230}" srcOrd="0" destOrd="0" presId="urn:microsoft.com/office/officeart/2017/3/layout/DropPinTimeline"/>
    <dgm:cxn modelId="{C779F9BB-0AA2-4996-A10E-867AF131BCF6}" type="presParOf" srcId="{E47ADC52-AA2B-4F65-8753-9296F5020C03}" destId="{59859A2C-0403-4922-8EAA-683BDB530154}" srcOrd="1" destOrd="0" presId="urn:microsoft.com/office/officeart/2017/3/layout/DropPinTimeline"/>
    <dgm:cxn modelId="{B5BF94F7-B096-47EB-B65F-F4218EE26B6B}" type="presParOf" srcId="{B2AEACD3-751A-4459-8B81-981586F4CF88}" destId="{22B82CFF-EED6-4BAA-B0C1-5095C7D5A494}" srcOrd="2" destOrd="0" presId="urn:microsoft.com/office/officeart/2017/3/layout/DropPinTimeline"/>
    <dgm:cxn modelId="{4F5B7C84-B53F-4F9E-A740-F45BB66A08E2}" type="presParOf" srcId="{B2AEACD3-751A-4459-8B81-981586F4CF88}" destId="{C2D81660-CB17-4C05-9193-B81D84BBAFE0}" srcOrd="3" destOrd="0" presId="urn:microsoft.com/office/officeart/2017/3/layout/DropPinTimeline"/>
    <dgm:cxn modelId="{638E319E-5D83-43EA-9992-07CB572C5454}" type="presParOf" srcId="{B2AEACD3-751A-4459-8B81-981586F4CF88}" destId="{9C067E83-F8A4-4164-82BB-57D266AFA680}" srcOrd="4" destOrd="0" presId="urn:microsoft.com/office/officeart/2017/3/layout/DropPinTimeline"/>
    <dgm:cxn modelId="{14E3C195-7BEE-44E0-B8EB-9B6CF2FF397E}" type="presParOf" srcId="{B2AEACD3-751A-4459-8B81-981586F4CF88}" destId="{9B63FAD5-4927-4A02-8668-F9FAED55144A}" srcOrd="5" destOrd="0" presId="urn:microsoft.com/office/officeart/2017/3/layout/DropPinTimeline"/>
    <dgm:cxn modelId="{46322C4B-CA19-4BA9-BF7E-FABCF989CAEE}" type="presParOf" srcId="{DA3B408E-3A44-4503-835C-B23DCD8200D4}" destId="{DCA8E440-1A45-48F2-B89F-7B59A64B32D3}" srcOrd="7" destOrd="0" presId="urn:microsoft.com/office/officeart/2017/3/layout/DropPinTimeline"/>
    <dgm:cxn modelId="{97BD4238-9C4C-41DB-AFF8-61C6B6F07C59}" type="presParOf" srcId="{DA3B408E-3A44-4503-835C-B23DCD8200D4}" destId="{4CDB99E3-5D31-4B0C-9275-58DBDA34F9A3}" srcOrd="8" destOrd="0" presId="urn:microsoft.com/office/officeart/2017/3/layout/DropPinTimeline"/>
    <dgm:cxn modelId="{FBA2A517-B12D-4915-AE7E-A1B625207CCA}" type="presParOf" srcId="{4CDB99E3-5D31-4B0C-9275-58DBDA34F9A3}" destId="{E711ED00-78ED-4D66-8815-A0D0F990190E}" srcOrd="0" destOrd="0" presId="urn:microsoft.com/office/officeart/2017/3/layout/DropPinTimeline"/>
    <dgm:cxn modelId="{BB71757E-0E42-47BF-974E-154B9E67B302}" type="presParOf" srcId="{4CDB99E3-5D31-4B0C-9275-58DBDA34F9A3}" destId="{A7AFB35B-DD7C-45D3-B017-326332300B9A}" srcOrd="1" destOrd="0" presId="urn:microsoft.com/office/officeart/2017/3/layout/DropPinTimeline"/>
    <dgm:cxn modelId="{4C7A019D-8058-4338-AAFF-F33C6FACC5E0}" type="presParOf" srcId="{A7AFB35B-DD7C-45D3-B017-326332300B9A}" destId="{BDF31F1E-1429-42B6-8E86-602362116CBB}" srcOrd="0" destOrd="0" presId="urn:microsoft.com/office/officeart/2017/3/layout/DropPinTimeline"/>
    <dgm:cxn modelId="{442B03A3-C272-4CCC-B480-2D56EA1F6494}" type="presParOf" srcId="{A7AFB35B-DD7C-45D3-B017-326332300B9A}" destId="{0FB42B61-8C1A-4E8A-B2D9-C74B9D295807}" srcOrd="1" destOrd="0" presId="urn:microsoft.com/office/officeart/2017/3/layout/DropPinTimeline"/>
    <dgm:cxn modelId="{BF7DD13F-BF5F-4805-9577-5BC1FA9A8063}" type="presParOf" srcId="{4CDB99E3-5D31-4B0C-9275-58DBDA34F9A3}" destId="{072E7F72-B3FD-4EC5-98BF-F8B8856ABC54}" srcOrd="2" destOrd="0" presId="urn:microsoft.com/office/officeart/2017/3/layout/DropPinTimeline"/>
    <dgm:cxn modelId="{12EF84B9-32B7-4CD2-BE7F-59275B7317E0}" type="presParOf" srcId="{4CDB99E3-5D31-4B0C-9275-58DBDA34F9A3}" destId="{620511EE-2812-423D-B077-9DFDFE3BD054}" srcOrd="3" destOrd="0" presId="urn:microsoft.com/office/officeart/2017/3/layout/DropPinTimeline"/>
    <dgm:cxn modelId="{DC266458-8279-4E1A-96BC-7C9F325292EA}" type="presParOf" srcId="{4CDB99E3-5D31-4B0C-9275-58DBDA34F9A3}" destId="{3B582A13-9087-4D94-9870-B921CCAB4051}" srcOrd="4" destOrd="0" presId="urn:microsoft.com/office/officeart/2017/3/layout/DropPinTimeline"/>
    <dgm:cxn modelId="{11A8EF11-74C1-4A3C-8525-DD2A1D1A2E88}" type="presParOf" srcId="{4CDB99E3-5D31-4B0C-9275-58DBDA34F9A3}" destId="{D552C4A9-B707-44DA-ABA1-A4FC897602A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5908820B-0989-4964-9849-4E1EE36572E3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Tipos de entidades 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E779290B-AA47-4FD9-BA22-25F70C0F12FC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Atributos e chaves</a:t>
          </a:r>
        </a:p>
      </dgm:t>
    </dgm:pt>
    <dgm:pt modelId="{15E25448-F6EB-46D3-B37D-D05BEF244C49}" type="parTrans" cxnId="{2282BC9A-C18C-460A-8B44-BADC15C84E94}">
      <dgm:prSet/>
      <dgm:spPr/>
    </dgm:pt>
    <dgm:pt modelId="{312AA045-B75E-474C-A0CD-F749025BBF2D}" type="sibTrans" cxnId="{2282BC9A-C18C-460A-8B44-BADC15C84E94}">
      <dgm:prSet/>
      <dgm:spPr/>
    </dgm:pt>
    <dgm:pt modelId="{20393B89-C30F-4C83-BCD8-0F52EB3660A8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Relacionamentos</a:t>
          </a:r>
          <a:endParaRPr lang="pt-BR" dirty="0"/>
        </a:p>
      </dgm:t>
    </dgm:pt>
    <dgm:pt modelId="{3C4DFDC1-4AAF-4737-8CAA-9E74D9044F48}" type="parTrans" cxnId="{10193814-472D-47CF-BDF9-17FB16E53A53}">
      <dgm:prSet/>
      <dgm:spPr/>
    </dgm:pt>
    <dgm:pt modelId="{97FF038A-5DA4-4DD8-8F6D-11C666048C3F}" type="sibTrans" cxnId="{10193814-472D-47CF-BDF9-17FB16E53A53}">
      <dgm:prSet/>
      <dgm:spPr/>
    </dgm:pt>
    <dgm:pt modelId="{F57C2BB6-5DEF-48A6-AD17-5A40A65B58E3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Papéis e </a:t>
          </a:r>
          <a:r>
            <a:rPr lang="pt-BR" dirty="0" err="1">
              <a:latin typeface="Arial"/>
            </a:rPr>
            <a:t>Constraints</a:t>
          </a:r>
          <a:endParaRPr lang="pt-BR" dirty="0">
            <a:latin typeface="Arial"/>
          </a:endParaRPr>
        </a:p>
      </dgm:t>
    </dgm:pt>
    <dgm:pt modelId="{E6E0E272-EDBC-4D97-A63A-683B71E3B4D2}" type="parTrans" cxnId="{E8C9D731-0D55-40C8-B196-71B210F01C80}">
      <dgm:prSet/>
      <dgm:spPr/>
    </dgm:pt>
    <dgm:pt modelId="{BA3FD941-5107-4033-8115-6703E6491D29}" type="sibTrans" cxnId="{E8C9D731-0D55-40C8-B196-71B210F01C80}">
      <dgm:prSet/>
      <dgm:spPr/>
    </dgm:pt>
    <dgm:pt modelId="{E41A239C-7A34-407F-AD5B-48850B4807C6}">
      <dgm:prSet phldr="0"/>
      <dgm:spPr/>
      <dgm:t>
        <a:bodyPr/>
        <a:lstStyle/>
        <a:p>
          <a:pPr>
            <a:defRPr b="1"/>
          </a:pPr>
          <a:r>
            <a:rPr lang="pt-BR" dirty="0">
              <a:latin typeface="Arial"/>
            </a:rPr>
            <a:t>Esquema relacional</a:t>
          </a:r>
          <a:endParaRPr lang="pt-BR" dirty="0" err="1">
            <a:latin typeface="Arial"/>
          </a:endParaRPr>
        </a:p>
      </dgm:t>
    </dgm:pt>
    <dgm:pt modelId="{A4E6B6DF-050D-499A-A415-8F2AA1BA2DB5}" type="parTrans" cxnId="{21CBAEAB-7C6C-4C14-9491-77F6B4B5059B}">
      <dgm:prSet/>
      <dgm:spPr/>
    </dgm:pt>
    <dgm:pt modelId="{8110A718-4175-4AF9-89DB-62BF2396F230}" type="sibTrans" cxnId="{21CBAEAB-7C6C-4C14-9491-77F6B4B5059B}">
      <dgm:prSet/>
      <dgm:spPr/>
    </dgm:pt>
    <dgm:pt modelId="{6CE42812-F44E-4649-AC26-BA6EC419BF44}">
      <dgm:prSet phldr="0"/>
      <dgm:spPr/>
      <dgm:t>
        <a:bodyPr/>
        <a:lstStyle/>
        <a:p>
          <a:pPr rtl="0">
            <a:defRPr b="1"/>
          </a:pPr>
          <a:r>
            <a:rPr lang="pt-BR" dirty="0">
              <a:latin typeface="Arial"/>
            </a:rPr>
            <a:t>Diagrama ER</a:t>
          </a:r>
        </a:p>
      </dgm:t>
    </dgm:pt>
    <dgm:pt modelId="{CDDD1CEB-394B-44E6-A2DB-9DED01DB68C0}" type="parTrans" cxnId="{360FFDF7-570F-4532-A55C-749A244C367A}">
      <dgm:prSet/>
      <dgm:spPr/>
    </dgm:pt>
    <dgm:pt modelId="{BBCA493F-6EFD-4EA1-8031-2746B51B3C84}" type="sibTrans" cxnId="{360FFDF7-570F-4532-A55C-749A244C367A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661E1267-4E7B-4887-B02A-D64F4C1FA194}" type="pres">
      <dgm:prSet presAssocID="{5908820B-0989-4964-9849-4E1EE36572E3}" presName="composite" presStyleCnt="0"/>
      <dgm:spPr/>
    </dgm:pt>
    <dgm:pt modelId="{79F5BB08-B785-490A-9391-55D3DC5D70A6}" type="pres">
      <dgm:prSet presAssocID="{5908820B-0989-4964-9849-4E1EE36572E3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1843AEC-D149-4EA8-BCD3-1B5D92457680}" type="pres">
      <dgm:prSet presAssocID="{5908820B-0989-4964-9849-4E1EE36572E3}" presName="DropPinPlaceHolder" presStyleCnt="0"/>
      <dgm:spPr/>
    </dgm:pt>
    <dgm:pt modelId="{D50002B8-8E73-4894-9B12-75D21BE89ED6}" type="pres">
      <dgm:prSet presAssocID="{5908820B-0989-4964-9849-4E1EE36572E3}" presName="DropPin" presStyleLbl="alignNode1" presStyleIdx="0" presStyleCnt="6"/>
      <dgm:spPr/>
    </dgm:pt>
    <dgm:pt modelId="{B5ECE91F-5930-4EA5-B9B1-3F35604BF27D}" type="pres">
      <dgm:prSet presAssocID="{5908820B-0989-4964-9849-4E1EE36572E3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5FBCE24-C868-4624-9504-AEEAFE4F6339}" type="pres">
      <dgm:prSet presAssocID="{5908820B-0989-4964-9849-4E1EE36572E3}" presName="L2TextContainer" presStyleLbl="revTx" presStyleIdx="0" presStyleCnt="12">
        <dgm:presLayoutVars>
          <dgm:bulletEnabled val="1"/>
        </dgm:presLayoutVars>
      </dgm:prSet>
      <dgm:spPr/>
    </dgm:pt>
    <dgm:pt modelId="{1E66E107-AD4A-40DC-B0D8-A74B6569B0C6}" type="pres">
      <dgm:prSet presAssocID="{5908820B-0989-4964-9849-4E1EE36572E3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86B19525-AF24-4289-B25E-CE6AC39C4D53}" type="pres">
      <dgm:prSet presAssocID="{5908820B-0989-4964-9849-4E1EE36572E3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7106E7E9-FE63-47FE-ACF2-0CFAEFBAEACA}" type="pres">
      <dgm:prSet presAssocID="{5908820B-0989-4964-9849-4E1EE36572E3}" presName="EmptyPlaceHolder" presStyleCnt="0"/>
      <dgm:spPr/>
    </dgm:pt>
    <dgm:pt modelId="{9732F2B6-ABF0-4B37-B4B8-472C9E0AA076}" type="pres">
      <dgm:prSet presAssocID="{01B919B0-88CF-4D52-BD76-51DECFC47B04}" presName="spaceBetweenRectangles" presStyleCnt="0"/>
      <dgm:spPr/>
    </dgm:pt>
    <dgm:pt modelId="{157C8AC9-2681-412A-88C6-E9F8A1929DE3}" type="pres">
      <dgm:prSet presAssocID="{E779290B-AA47-4FD9-BA22-25F70C0F12FC}" presName="composite" presStyleCnt="0"/>
      <dgm:spPr/>
    </dgm:pt>
    <dgm:pt modelId="{096151F1-EF19-48A5-953E-29D96206DC1B}" type="pres">
      <dgm:prSet presAssocID="{E779290B-AA47-4FD9-BA22-25F70C0F12FC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6EC64650-509D-4AB2-A20F-C531404BE83A}" type="pres">
      <dgm:prSet presAssocID="{E779290B-AA47-4FD9-BA22-25F70C0F12FC}" presName="DropPinPlaceHolder" presStyleCnt="0"/>
      <dgm:spPr/>
    </dgm:pt>
    <dgm:pt modelId="{D6A83FA4-1F30-4707-BCF4-98F85A32AF87}" type="pres">
      <dgm:prSet presAssocID="{E779290B-AA47-4FD9-BA22-25F70C0F12FC}" presName="DropPin" presStyleLbl="alignNode1" presStyleIdx="1" presStyleCnt="6"/>
      <dgm:spPr/>
    </dgm:pt>
    <dgm:pt modelId="{DA216D3D-165D-41E6-92EC-DB1D78E54C8A}" type="pres">
      <dgm:prSet presAssocID="{E779290B-AA47-4FD9-BA22-25F70C0F12FC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D001CA03-F1C7-4906-A9D5-A9E00F7BD1AB}" type="pres">
      <dgm:prSet presAssocID="{E779290B-AA47-4FD9-BA22-25F70C0F12FC}" presName="L2TextContainer" presStyleLbl="revTx" presStyleIdx="2" presStyleCnt="12">
        <dgm:presLayoutVars>
          <dgm:bulletEnabled val="1"/>
        </dgm:presLayoutVars>
      </dgm:prSet>
      <dgm:spPr/>
    </dgm:pt>
    <dgm:pt modelId="{7DE03966-A97F-44D6-837C-C9E61195C1B4}" type="pres">
      <dgm:prSet presAssocID="{E779290B-AA47-4FD9-BA22-25F70C0F12FC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E5F220C9-DFDD-4C4A-8CBD-D7CAC2816C8A}" type="pres">
      <dgm:prSet presAssocID="{E779290B-AA47-4FD9-BA22-25F70C0F12FC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108D101C-CD5B-479A-B13D-D97FC10D643B}" type="pres">
      <dgm:prSet presAssocID="{E779290B-AA47-4FD9-BA22-25F70C0F12FC}" presName="EmptyPlaceHolder" presStyleCnt="0"/>
      <dgm:spPr/>
    </dgm:pt>
    <dgm:pt modelId="{E73870E1-9263-4CE0-93C5-3657BBC8DF13}" type="pres">
      <dgm:prSet presAssocID="{312AA045-B75E-474C-A0CD-F749025BBF2D}" presName="spaceBetweenRectangles" presStyleCnt="0"/>
      <dgm:spPr/>
    </dgm:pt>
    <dgm:pt modelId="{B6083E41-005C-4739-A7E2-A63115507FFA}" type="pres">
      <dgm:prSet presAssocID="{20393B89-C30F-4C83-BCD8-0F52EB3660A8}" presName="composite" presStyleCnt="0"/>
      <dgm:spPr/>
    </dgm:pt>
    <dgm:pt modelId="{245CFF3B-28CE-47CF-95C8-75453810B17A}" type="pres">
      <dgm:prSet presAssocID="{20393B89-C30F-4C83-BCD8-0F52EB3660A8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2CC048C-0B0B-46DA-8B98-0868178E0AA3}" type="pres">
      <dgm:prSet presAssocID="{20393B89-C30F-4C83-BCD8-0F52EB3660A8}" presName="DropPinPlaceHolder" presStyleCnt="0"/>
      <dgm:spPr/>
    </dgm:pt>
    <dgm:pt modelId="{F23F01D9-7E8D-483D-A339-AF3DB59DD60B}" type="pres">
      <dgm:prSet presAssocID="{20393B89-C30F-4C83-BCD8-0F52EB3660A8}" presName="DropPin" presStyleLbl="alignNode1" presStyleIdx="2" presStyleCnt="6"/>
      <dgm:spPr/>
    </dgm:pt>
    <dgm:pt modelId="{E95D2C7A-74F2-4AF6-BC32-3D18617633C4}" type="pres">
      <dgm:prSet presAssocID="{20393B89-C30F-4C83-BCD8-0F52EB3660A8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BD60AA0-03BC-479F-A50D-60DFF7032AA2}" type="pres">
      <dgm:prSet presAssocID="{20393B89-C30F-4C83-BCD8-0F52EB3660A8}" presName="L2TextContainer" presStyleLbl="revTx" presStyleIdx="4" presStyleCnt="12">
        <dgm:presLayoutVars>
          <dgm:bulletEnabled val="1"/>
        </dgm:presLayoutVars>
      </dgm:prSet>
      <dgm:spPr/>
    </dgm:pt>
    <dgm:pt modelId="{E776882A-36DF-4EF2-882A-CCD37BA630AD}" type="pres">
      <dgm:prSet presAssocID="{20393B89-C30F-4C83-BCD8-0F52EB3660A8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77ACE23D-B971-41B5-8EF8-56AAF4737CF0}" type="pres">
      <dgm:prSet presAssocID="{20393B89-C30F-4C83-BCD8-0F52EB3660A8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022DC797-C775-40DA-AEE6-A62EC8717076}" type="pres">
      <dgm:prSet presAssocID="{20393B89-C30F-4C83-BCD8-0F52EB3660A8}" presName="EmptyPlaceHolder" presStyleCnt="0"/>
      <dgm:spPr/>
    </dgm:pt>
    <dgm:pt modelId="{099C8F10-190F-4975-9430-8AF12AD4B094}" type="pres">
      <dgm:prSet presAssocID="{97FF038A-5DA4-4DD8-8F6D-11C666048C3F}" presName="spaceBetweenRectangles" presStyleCnt="0"/>
      <dgm:spPr/>
    </dgm:pt>
    <dgm:pt modelId="{A1E2F97A-EB80-4B31-AD94-298CE81F1E53}" type="pres">
      <dgm:prSet presAssocID="{F57C2BB6-5DEF-48A6-AD17-5A40A65B58E3}" presName="composite" presStyleCnt="0"/>
      <dgm:spPr/>
    </dgm:pt>
    <dgm:pt modelId="{1AADC021-0881-4985-A924-902920D7BD2D}" type="pres">
      <dgm:prSet presAssocID="{F57C2BB6-5DEF-48A6-AD17-5A40A65B58E3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9AE4A99B-A434-4BFA-A826-75240476D2A5}" type="pres">
      <dgm:prSet presAssocID="{F57C2BB6-5DEF-48A6-AD17-5A40A65B58E3}" presName="DropPinPlaceHolder" presStyleCnt="0"/>
      <dgm:spPr/>
    </dgm:pt>
    <dgm:pt modelId="{C4C644CA-4D42-4E3E-ADF0-D0FF9CF99C01}" type="pres">
      <dgm:prSet presAssocID="{F57C2BB6-5DEF-48A6-AD17-5A40A65B58E3}" presName="DropPin" presStyleLbl="alignNode1" presStyleIdx="3" presStyleCnt="6"/>
      <dgm:spPr/>
    </dgm:pt>
    <dgm:pt modelId="{E0015C46-F490-452B-90DA-C305EE8B097C}" type="pres">
      <dgm:prSet presAssocID="{F57C2BB6-5DEF-48A6-AD17-5A40A65B58E3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10B6A9F1-8FDD-4A67-BCA0-85BD0688C2B7}" type="pres">
      <dgm:prSet presAssocID="{F57C2BB6-5DEF-48A6-AD17-5A40A65B58E3}" presName="L2TextContainer" presStyleLbl="revTx" presStyleIdx="6" presStyleCnt="12">
        <dgm:presLayoutVars>
          <dgm:bulletEnabled val="1"/>
        </dgm:presLayoutVars>
      </dgm:prSet>
      <dgm:spPr/>
    </dgm:pt>
    <dgm:pt modelId="{F10227A6-613A-48E5-82ED-4FDB05FC8C92}" type="pres">
      <dgm:prSet presAssocID="{F57C2BB6-5DEF-48A6-AD17-5A40A65B58E3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9110E5B2-DC3D-49AF-8FB5-AB420D6DE618}" type="pres">
      <dgm:prSet presAssocID="{F57C2BB6-5DEF-48A6-AD17-5A40A65B58E3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E7E16BDD-05FA-4FE7-8DDC-83108BF58592}" type="pres">
      <dgm:prSet presAssocID="{F57C2BB6-5DEF-48A6-AD17-5A40A65B58E3}" presName="EmptyPlaceHolder" presStyleCnt="0"/>
      <dgm:spPr/>
    </dgm:pt>
    <dgm:pt modelId="{4ED0BB59-3015-4539-90B9-1CF913B9267E}" type="pres">
      <dgm:prSet presAssocID="{BA3FD941-5107-4033-8115-6703E6491D29}" presName="spaceBetweenRectangles" presStyleCnt="0"/>
      <dgm:spPr/>
    </dgm:pt>
    <dgm:pt modelId="{23724F46-927D-4647-9AED-342E560C61A7}" type="pres">
      <dgm:prSet presAssocID="{E41A239C-7A34-407F-AD5B-48850B4807C6}" presName="composite" presStyleCnt="0"/>
      <dgm:spPr/>
    </dgm:pt>
    <dgm:pt modelId="{5FF2E28F-8BE2-44BA-94FB-F53A5F3BD6B8}" type="pres">
      <dgm:prSet presAssocID="{E41A239C-7A34-407F-AD5B-48850B4807C6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AF47C8F5-1258-47AF-83D0-6F4C6D48539F}" type="pres">
      <dgm:prSet presAssocID="{E41A239C-7A34-407F-AD5B-48850B4807C6}" presName="DropPinPlaceHolder" presStyleCnt="0"/>
      <dgm:spPr/>
    </dgm:pt>
    <dgm:pt modelId="{A3331583-83C6-4633-BF9F-71456E6D739D}" type="pres">
      <dgm:prSet presAssocID="{E41A239C-7A34-407F-AD5B-48850B4807C6}" presName="DropPin" presStyleLbl="alignNode1" presStyleIdx="4" presStyleCnt="6"/>
      <dgm:spPr/>
    </dgm:pt>
    <dgm:pt modelId="{B61AE276-2549-4195-A4E1-4A4E385C1862}" type="pres">
      <dgm:prSet presAssocID="{E41A239C-7A34-407F-AD5B-48850B4807C6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B7E14F63-80D5-42BD-AC96-802F01AFDFD4}" type="pres">
      <dgm:prSet presAssocID="{E41A239C-7A34-407F-AD5B-48850B4807C6}" presName="L2TextContainer" presStyleLbl="revTx" presStyleIdx="8" presStyleCnt="12">
        <dgm:presLayoutVars>
          <dgm:bulletEnabled val="1"/>
        </dgm:presLayoutVars>
      </dgm:prSet>
      <dgm:spPr/>
    </dgm:pt>
    <dgm:pt modelId="{A9E2F231-BD53-4A82-8D68-54D8BE7F082C}" type="pres">
      <dgm:prSet presAssocID="{E41A239C-7A34-407F-AD5B-48850B4807C6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87D7C66B-7A06-4F61-BF8A-7D33317B9EFE}" type="pres">
      <dgm:prSet presAssocID="{E41A239C-7A34-407F-AD5B-48850B4807C6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8D5B208-21E9-4C5A-A2C0-85EB7B4FC7DE}" type="pres">
      <dgm:prSet presAssocID="{E41A239C-7A34-407F-AD5B-48850B4807C6}" presName="EmptyPlaceHolder" presStyleCnt="0"/>
      <dgm:spPr/>
    </dgm:pt>
    <dgm:pt modelId="{D9E51E6D-EBDC-4B0F-A86C-B2F0A732747C}" type="pres">
      <dgm:prSet presAssocID="{8110A718-4175-4AF9-89DB-62BF2396F230}" presName="spaceBetweenRectangles" presStyleCnt="0"/>
      <dgm:spPr/>
    </dgm:pt>
    <dgm:pt modelId="{DC157CFD-2427-44E3-A8E9-C16C6151C99F}" type="pres">
      <dgm:prSet presAssocID="{6CE42812-F44E-4649-AC26-BA6EC419BF44}" presName="composite" presStyleCnt="0"/>
      <dgm:spPr/>
    </dgm:pt>
    <dgm:pt modelId="{79DC86D6-89EF-496E-98D5-4BFA12F2A413}" type="pres">
      <dgm:prSet presAssocID="{6CE42812-F44E-4649-AC26-BA6EC419BF44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B34C5BE0-3159-4FFA-8664-7E878A78182D}" type="pres">
      <dgm:prSet presAssocID="{6CE42812-F44E-4649-AC26-BA6EC419BF44}" presName="DropPinPlaceHolder" presStyleCnt="0"/>
      <dgm:spPr/>
    </dgm:pt>
    <dgm:pt modelId="{AEE51D58-3934-4332-AACD-103F74336271}" type="pres">
      <dgm:prSet presAssocID="{6CE42812-F44E-4649-AC26-BA6EC419BF44}" presName="DropPin" presStyleLbl="alignNode1" presStyleIdx="5" presStyleCnt="6"/>
      <dgm:spPr/>
    </dgm:pt>
    <dgm:pt modelId="{DBB02276-5728-4C75-91DD-4A153AE1FA7E}" type="pres">
      <dgm:prSet presAssocID="{6CE42812-F44E-4649-AC26-BA6EC419BF44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AE6BB1F-E3E3-4D51-888A-574F370DA95E}" type="pres">
      <dgm:prSet presAssocID="{6CE42812-F44E-4649-AC26-BA6EC419BF44}" presName="L2TextContainer" presStyleLbl="revTx" presStyleIdx="10" presStyleCnt="12">
        <dgm:presLayoutVars>
          <dgm:bulletEnabled val="1"/>
        </dgm:presLayoutVars>
      </dgm:prSet>
      <dgm:spPr/>
    </dgm:pt>
    <dgm:pt modelId="{F057B29B-0B44-4A03-9A3B-6F749B5286DF}" type="pres">
      <dgm:prSet presAssocID="{6CE42812-F44E-4649-AC26-BA6EC419BF44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132274D0-6D48-4DFE-824C-43132619BAC8}" type="pres">
      <dgm:prSet presAssocID="{6CE42812-F44E-4649-AC26-BA6EC419BF44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475FF06-14BA-47D8-A8D3-3574B2D5563C}" type="pres">
      <dgm:prSet presAssocID="{6CE42812-F44E-4649-AC26-BA6EC419BF44}" presName="EmptyPlaceHolder" presStyleCnt="0"/>
      <dgm:spPr/>
    </dgm:pt>
  </dgm:ptLst>
  <dgm:cxnLst>
    <dgm:cxn modelId="{10193814-472D-47CF-BDF9-17FB16E53A53}" srcId="{CB6CDD22-1738-41FC-A63A-A635CB37C426}" destId="{20393B89-C30F-4C83-BCD8-0F52EB3660A8}" srcOrd="2" destOrd="0" parTransId="{3C4DFDC1-4AAF-4737-8CAA-9E74D9044F48}" sibTransId="{97FF038A-5DA4-4DD8-8F6D-11C666048C3F}"/>
    <dgm:cxn modelId="{E8C9D731-0D55-40C8-B196-71B210F01C80}" srcId="{CB6CDD22-1738-41FC-A63A-A635CB37C426}" destId="{F57C2BB6-5DEF-48A6-AD17-5A40A65B58E3}" srcOrd="3" destOrd="0" parTransId="{E6E0E272-EDBC-4D97-A63A-683B71E3B4D2}" sibTransId="{BA3FD941-5107-4033-8115-6703E6491D29}"/>
    <dgm:cxn modelId="{AE884664-B930-422C-8FC1-42A1E4FA41FD}" type="presOf" srcId="{F57C2BB6-5DEF-48A6-AD17-5A40A65B58E3}" destId="{F10227A6-613A-48E5-82ED-4FDB05FC8C92}" srcOrd="0" destOrd="0" presId="urn:microsoft.com/office/officeart/2017/3/layout/DropPinTimeline"/>
    <dgm:cxn modelId="{DF3BBB50-8595-4EFC-98FD-E6D07113AA87}" srcId="{CB6CDD22-1738-41FC-A63A-A635CB37C426}" destId="{5908820B-0989-4964-9849-4E1EE36572E3}" srcOrd="0" destOrd="0" parTransId="{E214F9B5-3F80-45ED-8D33-E5477B467AF5}" sibTransId="{01B919B0-88CF-4D52-BD76-51DECFC47B04}"/>
    <dgm:cxn modelId="{1BFE2388-DAC2-4442-8029-B26600660DDF}" type="presOf" srcId="{E41A239C-7A34-407F-AD5B-48850B4807C6}" destId="{A9E2F231-BD53-4A82-8D68-54D8BE7F082C}" srcOrd="0" destOrd="0" presId="urn:microsoft.com/office/officeart/2017/3/layout/DropPinTimeline"/>
    <dgm:cxn modelId="{1270A290-8C94-4BF1-8A9C-CE636ED29F3B}" type="presOf" srcId="{E779290B-AA47-4FD9-BA22-25F70C0F12FC}" destId="{7DE03966-A97F-44D6-837C-C9E61195C1B4}" srcOrd="0" destOrd="0" presId="urn:microsoft.com/office/officeart/2017/3/layout/DropPinTimeline"/>
    <dgm:cxn modelId="{7102BF91-101F-43B9-8C55-AE1581BAF644}" type="presOf" srcId="{6CE42812-F44E-4649-AC26-BA6EC419BF44}" destId="{F057B29B-0B44-4A03-9A3B-6F749B5286DF}" srcOrd="0" destOrd="0" presId="urn:microsoft.com/office/officeart/2017/3/layout/DropPinTimeline"/>
    <dgm:cxn modelId="{2282BC9A-C18C-460A-8B44-BADC15C84E94}" srcId="{CB6CDD22-1738-41FC-A63A-A635CB37C426}" destId="{E779290B-AA47-4FD9-BA22-25F70C0F12FC}" srcOrd="1" destOrd="0" parTransId="{15E25448-F6EB-46D3-B37D-D05BEF244C49}" sibTransId="{312AA045-B75E-474C-A0CD-F749025BBF2D}"/>
    <dgm:cxn modelId="{0643BB9F-247C-48A0-9196-C8E80D6D0EBD}" type="presOf" srcId="{5908820B-0989-4964-9849-4E1EE36572E3}" destId="{1E66E107-AD4A-40DC-B0D8-A74B6569B0C6}" srcOrd="0" destOrd="0" presId="urn:microsoft.com/office/officeart/2017/3/layout/DropPinTimeline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21CBAEAB-7C6C-4C14-9491-77F6B4B5059B}" srcId="{CB6CDD22-1738-41FC-A63A-A635CB37C426}" destId="{E41A239C-7A34-407F-AD5B-48850B4807C6}" srcOrd="4" destOrd="0" parTransId="{A4E6B6DF-050D-499A-A415-8F2AA1BA2DB5}" sibTransId="{8110A718-4175-4AF9-89DB-62BF2396F230}"/>
    <dgm:cxn modelId="{77A492F1-59F1-4020-BB7B-55DC5E5DCB80}" type="presOf" srcId="{20393B89-C30F-4C83-BCD8-0F52EB3660A8}" destId="{E776882A-36DF-4EF2-882A-CCD37BA630AD}" srcOrd="0" destOrd="0" presId="urn:microsoft.com/office/officeart/2017/3/layout/DropPinTimeline"/>
    <dgm:cxn modelId="{360FFDF7-570F-4532-A55C-749A244C367A}" srcId="{CB6CDD22-1738-41FC-A63A-A635CB37C426}" destId="{6CE42812-F44E-4649-AC26-BA6EC419BF44}" srcOrd="5" destOrd="0" parTransId="{CDDD1CEB-394B-44E6-A2DB-9DED01DB68C0}" sibTransId="{BBCA493F-6EFD-4EA1-8031-2746B51B3C84}"/>
    <dgm:cxn modelId="{59E3D72F-3244-40E0-8F18-67905945B82B}" type="presParOf" srcId="{C2E895C3-2D54-4217-996D-917416C54B60}" destId="{67D2B05D-7716-491D-BD4E-4EDBED8DEFBF}" srcOrd="0" destOrd="0" presId="urn:microsoft.com/office/officeart/2017/3/layout/DropPinTimeline"/>
    <dgm:cxn modelId="{48A65B5C-B80A-4A10-B94C-F802FF47F68D}" type="presParOf" srcId="{C2E895C3-2D54-4217-996D-917416C54B60}" destId="{98811D4D-EAE2-428B-A6FF-A6617EC47E92}" srcOrd="1" destOrd="0" presId="urn:microsoft.com/office/officeart/2017/3/layout/DropPinTimeline"/>
    <dgm:cxn modelId="{2FEA5871-0DD7-44EE-B4C3-47FF7EE27F5B}" type="presParOf" srcId="{98811D4D-EAE2-428B-A6FF-A6617EC47E92}" destId="{661E1267-4E7B-4887-B02A-D64F4C1FA194}" srcOrd="0" destOrd="0" presId="urn:microsoft.com/office/officeart/2017/3/layout/DropPinTimeline"/>
    <dgm:cxn modelId="{DA4AD534-95AA-45B8-8331-9E9CD4768BE9}" type="presParOf" srcId="{661E1267-4E7B-4887-B02A-D64F4C1FA194}" destId="{79F5BB08-B785-490A-9391-55D3DC5D70A6}" srcOrd="0" destOrd="0" presId="urn:microsoft.com/office/officeart/2017/3/layout/DropPinTimeline"/>
    <dgm:cxn modelId="{45263634-65FF-40FD-9B43-8429B2DDCE35}" type="presParOf" srcId="{661E1267-4E7B-4887-B02A-D64F4C1FA194}" destId="{B1843AEC-D149-4EA8-BCD3-1B5D92457680}" srcOrd="1" destOrd="0" presId="urn:microsoft.com/office/officeart/2017/3/layout/DropPinTimeline"/>
    <dgm:cxn modelId="{2C7B5BE6-374F-41D7-82CF-77EB6FDC273A}" type="presParOf" srcId="{B1843AEC-D149-4EA8-BCD3-1B5D92457680}" destId="{D50002B8-8E73-4894-9B12-75D21BE89ED6}" srcOrd="0" destOrd="0" presId="urn:microsoft.com/office/officeart/2017/3/layout/DropPinTimeline"/>
    <dgm:cxn modelId="{13F7AC46-DA11-4C87-B2B2-9A112F1F597C}" type="presParOf" srcId="{B1843AEC-D149-4EA8-BCD3-1B5D92457680}" destId="{B5ECE91F-5930-4EA5-B9B1-3F35604BF27D}" srcOrd="1" destOrd="0" presId="urn:microsoft.com/office/officeart/2017/3/layout/DropPinTimeline"/>
    <dgm:cxn modelId="{55F002A0-5825-440C-A870-ACFF68C34045}" type="presParOf" srcId="{661E1267-4E7B-4887-B02A-D64F4C1FA194}" destId="{75FBCE24-C868-4624-9504-AEEAFE4F6339}" srcOrd="2" destOrd="0" presId="urn:microsoft.com/office/officeart/2017/3/layout/DropPinTimeline"/>
    <dgm:cxn modelId="{88750312-3870-455D-84DF-3473BD00F56F}" type="presParOf" srcId="{661E1267-4E7B-4887-B02A-D64F4C1FA194}" destId="{1E66E107-AD4A-40DC-B0D8-A74B6569B0C6}" srcOrd="3" destOrd="0" presId="urn:microsoft.com/office/officeart/2017/3/layout/DropPinTimeline"/>
    <dgm:cxn modelId="{9CFDC5B2-EFA8-4FEC-857F-2309D0153912}" type="presParOf" srcId="{661E1267-4E7B-4887-B02A-D64F4C1FA194}" destId="{86B19525-AF24-4289-B25E-CE6AC39C4D53}" srcOrd="4" destOrd="0" presId="urn:microsoft.com/office/officeart/2017/3/layout/DropPinTimeline"/>
    <dgm:cxn modelId="{0B6CE37C-A02F-4B20-AB14-6FA34B16014C}" type="presParOf" srcId="{661E1267-4E7B-4887-B02A-D64F4C1FA194}" destId="{7106E7E9-FE63-47FE-ACF2-0CFAEFBAEACA}" srcOrd="5" destOrd="0" presId="urn:microsoft.com/office/officeart/2017/3/layout/DropPinTimeline"/>
    <dgm:cxn modelId="{5CC710D2-6B21-4F7A-81D6-C588F51314FA}" type="presParOf" srcId="{98811D4D-EAE2-428B-A6FF-A6617EC47E92}" destId="{9732F2B6-ABF0-4B37-B4B8-472C9E0AA076}" srcOrd="1" destOrd="0" presId="urn:microsoft.com/office/officeart/2017/3/layout/DropPinTimeline"/>
    <dgm:cxn modelId="{19610DB4-44B8-44D9-90C4-9E1F823ECFA8}" type="presParOf" srcId="{98811D4D-EAE2-428B-A6FF-A6617EC47E92}" destId="{157C8AC9-2681-412A-88C6-E9F8A1929DE3}" srcOrd="2" destOrd="0" presId="urn:microsoft.com/office/officeart/2017/3/layout/DropPinTimeline"/>
    <dgm:cxn modelId="{B5DF5F91-A90C-454F-9892-77CE2597C25D}" type="presParOf" srcId="{157C8AC9-2681-412A-88C6-E9F8A1929DE3}" destId="{096151F1-EF19-48A5-953E-29D96206DC1B}" srcOrd="0" destOrd="0" presId="urn:microsoft.com/office/officeart/2017/3/layout/DropPinTimeline"/>
    <dgm:cxn modelId="{1F02BBA0-2557-4C8B-AC9D-B566C4995AB8}" type="presParOf" srcId="{157C8AC9-2681-412A-88C6-E9F8A1929DE3}" destId="{6EC64650-509D-4AB2-A20F-C531404BE83A}" srcOrd="1" destOrd="0" presId="urn:microsoft.com/office/officeart/2017/3/layout/DropPinTimeline"/>
    <dgm:cxn modelId="{C8E44A88-FB29-4AB0-A929-DF6C5BB27A03}" type="presParOf" srcId="{6EC64650-509D-4AB2-A20F-C531404BE83A}" destId="{D6A83FA4-1F30-4707-BCF4-98F85A32AF87}" srcOrd="0" destOrd="0" presId="urn:microsoft.com/office/officeart/2017/3/layout/DropPinTimeline"/>
    <dgm:cxn modelId="{D704242D-9C83-49EC-AC9D-835BFC5974E7}" type="presParOf" srcId="{6EC64650-509D-4AB2-A20F-C531404BE83A}" destId="{DA216D3D-165D-41E6-92EC-DB1D78E54C8A}" srcOrd="1" destOrd="0" presId="urn:microsoft.com/office/officeart/2017/3/layout/DropPinTimeline"/>
    <dgm:cxn modelId="{E251E0AC-9C85-4E8A-B420-0B684A921938}" type="presParOf" srcId="{157C8AC9-2681-412A-88C6-E9F8A1929DE3}" destId="{D001CA03-F1C7-4906-A9D5-A9E00F7BD1AB}" srcOrd="2" destOrd="0" presId="urn:microsoft.com/office/officeart/2017/3/layout/DropPinTimeline"/>
    <dgm:cxn modelId="{B3135D8C-2FE7-4968-8EB8-3F7B65CF8532}" type="presParOf" srcId="{157C8AC9-2681-412A-88C6-E9F8A1929DE3}" destId="{7DE03966-A97F-44D6-837C-C9E61195C1B4}" srcOrd="3" destOrd="0" presId="urn:microsoft.com/office/officeart/2017/3/layout/DropPinTimeline"/>
    <dgm:cxn modelId="{78DBADDA-9309-4AF3-9B90-F217EADB868E}" type="presParOf" srcId="{157C8AC9-2681-412A-88C6-E9F8A1929DE3}" destId="{E5F220C9-DFDD-4C4A-8CBD-D7CAC2816C8A}" srcOrd="4" destOrd="0" presId="urn:microsoft.com/office/officeart/2017/3/layout/DropPinTimeline"/>
    <dgm:cxn modelId="{15443E0A-E32C-4466-88DE-2E4960D28680}" type="presParOf" srcId="{157C8AC9-2681-412A-88C6-E9F8A1929DE3}" destId="{108D101C-CD5B-479A-B13D-D97FC10D643B}" srcOrd="5" destOrd="0" presId="urn:microsoft.com/office/officeart/2017/3/layout/DropPinTimeline"/>
    <dgm:cxn modelId="{285BBF7A-711E-44FA-8193-8CF04FA4D364}" type="presParOf" srcId="{98811D4D-EAE2-428B-A6FF-A6617EC47E92}" destId="{E73870E1-9263-4CE0-93C5-3657BBC8DF13}" srcOrd="3" destOrd="0" presId="urn:microsoft.com/office/officeart/2017/3/layout/DropPinTimeline"/>
    <dgm:cxn modelId="{344D2C12-7B97-4DF3-A1A8-9FC934549974}" type="presParOf" srcId="{98811D4D-EAE2-428B-A6FF-A6617EC47E92}" destId="{B6083E41-005C-4739-A7E2-A63115507FFA}" srcOrd="4" destOrd="0" presId="urn:microsoft.com/office/officeart/2017/3/layout/DropPinTimeline"/>
    <dgm:cxn modelId="{BA5B1229-389A-43C5-AA38-C11E3727784F}" type="presParOf" srcId="{B6083E41-005C-4739-A7E2-A63115507FFA}" destId="{245CFF3B-28CE-47CF-95C8-75453810B17A}" srcOrd="0" destOrd="0" presId="urn:microsoft.com/office/officeart/2017/3/layout/DropPinTimeline"/>
    <dgm:cxn modelId="{C673414C-8CB4-4048-A065-261DD477EEF0}" type="presParOf" srcId="{B6083E41-005C-4739-A7E2-A63115507FFA}" destId="{F2CC048C-0B0B-46DA-8B98-0868178E0AA3}" srcOrd="1" destOrd="0" presId="urn:microsoft.com/office/officeart/2017/3/layout/DropPinTimeline"/>
    <dgm:cxn modelId="{C17C4BE7-B47A-4CAB-858C-05D666E461F1}" type="presParOf" srcId="{F2CC048C-0B0B-46DA-8B98-0868178E0AA3}" destId="{F23F01D9-7E8D-483D-A339-AF3DB59DD60B}" srcOrd="0" destOrd="0" presId="urn:microsoft.com/office/officeart/2017/3/layout/DropPinTimeline"/>
    <dgm:cxn modelId="{351B6695-5C78-46B1-AA73-838CDECF38C5}" type="presParOf" srcId="{F2CC048C-0B0B-46DA-8B98-0868178E0AA3}" destId="{E95D2C7A-74F2-4AF6-BC32-3D18617633C4}" srcOrd="1" destOrd="0" presId="urn:microsoft.com/office/officeart/2017/3/layout/DropPinTimeline"/>
    <dgm:cxn modelId="{D6874F40-8222-4906-9F55-F4A37B4BF955}" type="presParOf" srcId="{B6083E41-005C-4739-A7E2-A63115507FFA}" destId="{6BD60AA0-03BC-479F-A50D-60DFF7032AA2}" srcOrd="2" destOrd="0" presId="urn:microsoft.com/office/officeart/2017/3/layout/DropPinTimeline"/>
    <dgm:cxn modelId="{B241BC66-0DD4-410A-95B2-FD2CC1D8A2AF}" type="presParOf" srcId="{B6083E41-005C-4739-A7E2-A63115507FFA}" destId="{E776882A-36DF-4EF2-882A-CCD37BA630AD}" srcOrd="3" destOrd="0" presId="urn:microsoft.com/office/officeart/2017/3/layout/DropPinTimeline"/>
    <dgm:cxn modelId="{8024217E-E02D-4D99-8CE1-92A2888370E3}" type="presParOf" srcId="{B6083E41-005C-4739-A7E2-A63115507FFA}" destId="{77ACE23D-B971-41B5-8EF8-56AAF4737CF0}" srcOrd="4" destOrd="0" presId="urn:microsoft.com/office/officeart/2017/3/layout/DropPinTimeline"/>
    <dgm:cxn modelId="{504C8AC6-4D32-46D7-BFD8-90DE4934A328}" type="presParOf" srcId="{B6083E41-005C-4739-A7E2-A63115507FFA}" destId="{022DC797-C775-40DA-AEE6-A62EC8717076}" srcOrd="5" destOrd="0" presId="urn:microsoft.com/office/officeart/2017/3/layout/DropPinTimeline"/>
    <dgm:cxn modelId="{007978DD-4690-40CA-8BDB-ED187696DDD9}" type="presParOf" srcId="{98811D4D-EAE2-428B-A6FF-A6617EC47E92}" destId="{099C8F10-190F-4975-9430-8AF12AD4B094}" srcOrd="5" destOrd="0" presId="urn:microsoft.com/office/officeart/2017/3/layout/DropPinTimeline"/>
    <dgm:cxn modelId="{7D16D3BC-6ECF-4C2F-A61F-851DF090FABB}" type="presParOf" srcId="{98811D4D-EAE2-428B-A6FF-A6617EC47E92}" destId="{A1E2F97A-EB80-4B31-AD94-298CE81F1E53}" srcOrd="6" destOrd="0" presId="urn:microsoft.com/office/officeart/2017/3/layout/DropPinTimeline"/>
    <dgm:cxn modelId="{26CAB525-50B0-46F4-B9D0-5B6A92E02A9C}" type="presParOf" srcId="{A1E2F97A-EB80-4B31-AD94-298CE81F1E53}" destId="{1AADC021-0881-4985-A924-902920D7BD2D}" srcOrd="0" destOrd="0" presId="urn:microsoft.com/office/officeart/2017/3/layout/DropPinTimeline"/>
    <dgm:cxn modelId="{3E179E82-E5C8-4E98-833F-E9BC9E10E9B0}" type="presParOf" srcId="{A1E2F97A-EB80-4B31-AD94-298CE81F1E53}" destId="{9AE4A99B-A434-4BFA-A826-75240476D2A5}" srcOrd="1" destOrd="0" presId="urn:microsoft.com/office/officeart/2017/3/layout/DropPinTimeline"/>
    <dgm:cxn modelId="{7D27BB75-6C51-404D-86A8-5FF6CE5E5969}" type="presParOf" srcId="{9AE4A99B-A434-4BFA-A826-75240476D2A5}" destId="{C4C644CA-4D42-4E3E-ADF0-D0FF9CF99C01}" srcOrd="0" destOrd="0" presId="urn:microsoft.com/office/officeart/2017/3/layout/DropPinTimeline"/>
    <dgm:cxn modelId="{F8C82D9B-EEE4-4C97-B1B6-BC4746889A15}" type="presParOf" srcId="{9AE4A99B-A434-4BFA-A826-75240476D2A5}" destId="{E0015C46-F490-452B-90DA-C305EE8B097C}" srcOrd="1" destOrd="0" presId="urn:microsoft.com/office/officeart/2017/3/layout/DropPinTimeline"/>
    <dgm:cxn modelId="{45AB76AA-28C7-4029-95A1-379CCEC08B40}" type="presParOf" srcId="{A1E2F97A-EB80-4B31-AD94-298CE81F1E53}" destId="{10B6A9F1-8FDD-4A67-BCA0-85BD0688C2B7}" srcOrd="2" destOrd="0" presId="urn:microsoft.com/office/officeart/2017/3/layout/DropPinTimeline"/>
    <dgm:cxn modelId="{7799BDEB-AA81-492E-8D6E-9EB8218A353F}" type="presParOf" srcId="{A1E2F97A-EB80-4B31-AD94-298CE81F1E53}" destId="{F10227A6-613A-48E5-82ED-4FDB05FC8C92}" srcOrd="3" destOrd="0" presId="urn:microsoft.com/office/officeart/2017/3/layout/DropPinTimeline"/>
    <dgm:cxn modelId="{D45EA4A5-CCD7-441D-8EAE-A883377001E3}" type="presParOf" srcId="{A1E2F97A-EB80-4B31-AD94-298CE81F1E53}" destId="{9110E5B2-DC3D-49AF-8FB5-AB420D6DE618}" srcOrd="4" destOrd="0" presId="urn:microsoft.com/office/officeart/2017/3/layout/DropPinTimeline"/>
    <dgm:cxn modelId="{1840965F-DAE4-4A6F-9707-C8FE6DA7C092}" type="presParOf" srcId="{A1E2F97A-EB80-4B31-AD94-298CE81F1E53}" destId="{E7E16BDD-05FA-4FE7-8DDC-83108BF58592}" srcOrd="5" destOrd="0" presId="urn:microsoft.com/office/officeart/2017/3/layout/DropPinTimeline"/>
    <dgm:cxn modelId="{08F2011A-553A-435F-857B-BAC2551305D0}" type="presParOf" srcId="{98811D4D-EAE2-428B-A6FF-A6617EC47E92}" destId="{4ED0BB59-3015-4539-90B9-1CF913B9267E}" srcOrd="7" destOrd="0" presId="urn:microsoft.com/office/officeart/2017/3/layout/DropPinTimeline"/>
    <dgm:cxn modelId="{BE90C828-42EF-409B-9DEC-0BD2AB1BF947}" type="presParOf" srcId="{98811D4D-EAE2-428B-A6FF-A6617EC47E92}" destId="{23724F46-927D-4647-9AED-342E560C61A7}" srcOrd="8" destOrd="0" presId="urn:microsoft.com/office/officeart/2017/3/layout/DropPinTimeline"/>
    <dgm:cxn modelId="{0CACB325-4C91-4266-A89B-126FFF23FD9F}" type="presParOf" srcId="{23724F46-927D-4647-9AED-342E560C61A7}" destId="{5FF2E28F-8BE2-44BA-94FB-F53A5F3BD6B8}" srcOrd="0" destOrd="0" presId="urn:microsoft.com/office/officeart/2017/3/layout/DropPinTimeline"/>
    <dgm:cxn modelId="{2A0F4296-2BA5-4AF8-8DB4-1C1882AA2A1F}" type="presParOf" srcId="{23724F46-927D-4647-9AED-342E560C61A7}" destId="{AF47C8F5-1258-47AF-83D0-6F4C6D48539F}" srcOrd="1" destOrd="0" presId="urn:microsoft.com/office/officeart/2017/3/layout/DropPinTimeline"/>
    <dgm:cxn modelId="{B534184A-E181-421E-BDB1-F55D29A0C1A7}" type="presParOf" srcId="{AF47C8F5-1258-47AF-83D0-6F4C6D48539F}" destId="{A3331583-83C6-4633-BF9F-71456E6D739D}" srcOrd="0" destOrd="0" presId="urn:microsoft.com/office/officeart/2017/3/layout/DropPinTimeline"/>
    <dgm:cxn modelId="{DA33053A-FD81-4D0E-8484-BB3538BC92E8}" type="presParOf" srcId="{AF47C8F5-1258-47AF-83D0-6F4C6D48539F}" destId="{B61AE276-2549-4195-A4E1-4A4E385C1862}" srcOrd="1" destOrd="0" presId="urn:microsoft.com/office/officeart/2017/3/layout/DropPinTimeline"/>
    <dgm:cxn modelId="{6E9DC1B3-B99A-45B5-808B-C846C0AFB908}" type="presParOf" srcId="{23724F46-927D-4647-9AED-342E560C61A7}" destId="{B7E14F63-80D5-42BD-AC96-802F01AFDFD4}" srcOrd="2" destOrd="0" presId="urn:microsoft.com/office/officeart/2017/3/layout/DropPinTimeline"/>
    <dgm:cxn modelId="{9D65492F-E091-4CAA-9E1D-1A1D8C8E7600}" type="presParOf" srcId="{23724F46-927D-4647-9AED-342E560C61A7}" destId="{A9E2F231-BD53-4A82-8D68-54D8BE7F082C}" srcOrd="3" destOrd="0" presId="urn:microsoft.com/office/officeart/2017/3/layout/DropPinTimeline"/>
    <dgm:cxn modelId="{30ED367D-E7F8-4E3C-AEF1-8D977457A97E}" type="presParOf" srcId="{23724F46-927D-4647-9AED-342E560C61A7}" destId="{87D7C66B-7A06-4F61-BF8A-7D33317B9EFE}" srcOrd="4" destOrd="0" presId="urn:microsoft.com/office/officeart/2017/3/layout/DropPinTimeline"/>
    <dgm:cxn modelId="{9CB09A58-415E-4763-B0CB-ACE35A5B43BD}" type="presParOf" srcId="{23724F46-927D-4647-9AED-342E560C61A7}" destId="{58D5B208-21E9-4C5A-A2C0-85EB7B4FC7DE}" srcOrd="5" destOrd="0" presId="urn:microsoft.com/office/officeart/2017/3/layout/DropPinTimeline"/>
    <dgm:cxn modelId="{3D45F4F2-672A-46D0-B313-8F1A62D4E26D}" type="presParOf" srcId="{98811D4D-EAE2-428B-A6FF-A6617EC47E92}" destId="{D9E51E6D-EBDC-4B0F-A86C-B2F0A732747C}" srcOrd="9" destOrd="0" presId="urn:microsoft.com/office/officeart/2017/3/layout/DropPinTimeline"/>
    <dgm:cxn modelId="{622F9138-6B73-417C-B69F-A9CD0FCAA3C9}" type="presParOf" srcId="{98811D4D-EAE2-428B-A6FF-A6617EC47E92}" destId="{DC157CFD-2427-44E3-A8E9-C16C6151C99F}" srcOrd="10" destOrd="0" presId="urn:microsoft.com/office/officeart/2017/3/layout/DropPinTimeline"/>
    <dgm:cxn modelId="{1F64CE03-5E38-45E5-8CF1-3262BB2C1831}" type="presParOf" srcId="{DC157CFD-2427-44E3-A8E9-C16C6151C99F}" destId="{79DC86D6-89EF-496E-98D5-4BFA12F2A413}" srcOrd="0" destOrd="0" presId="urn:microsoft.com/office/officeart/2017/3/layout/DropPinTimeline"/>
    <dgm:cxn modelId="{6EA676A9-BDC4-4A71-BF0C-267687FFD71E}" type="presParOf" srcId="{DC157CFD-2427-44E3-A8E9-C16C6151C99F}" destId="{B34C5BE0-3159-4FFA-8664-7E878A78182D}" srcOrd="1" destOrd="0" presId="urn:microsoft.com/office/officeart/2017/3/layout/DropPinTimeline"/>
    <dgm:cxn modelId="{BB087769-8659-442A-8A41-2A057C91C834}" type="presParOf" srcId="{B34C5BE0-3159-4FFA-8664-7E878A78182D}" destId="{AEE51D58-3934-4332-AACD-103F74336271}" srcOrd="0" destOrd="0" presId="urn:microsoft.com/office/officeart/2017/3/layout/DropPinTimeline"/>
    <dgm:cxn modelId="{179D0F91-355F-443C-A9B1-8DF7E99F3159}" type="presParOf" srcId="{B34C5BE0-3159-4FFA-8664-7E878A78182D}" destId="{DBB02276-5728-4C75-91DD-4A153AE1FA7E}" srcOrd="1" destOrd="0" presId="urn:microsoft.com/office/officeart/2017/3/layout/DropPinTimeline"/>
    <dgm:cxn modelId="{B93C1427-135B-49AD-939C-41EF1E80BB14}" type="presParOf" srcId="{DC157CFD-2427-44E3-A8E9-C16C6151C99F}" destId="{6AE6BB1F-E3E3-4D51-888A-574F370DA95E}" srcOrd="2" destOrd="0" presId="urn:microsoft.com/office/officeart/2017/3/layout/DropPinTimeline"/>
    <dgm:cxn modelId="{7B3D4D42-72CE-4977-8FBC-59D5CEA66C2C}" type="presParOf" srcId="{DC157CFD-2427-44E3-A8E9-C16C6151C99F}" destId="{F057B29B-0B44-4A03-9A3B-6F749B5286DF}" srcOrd="3" destOrd="0" presId="urn:microsoft.com/office/officeart/2017/3/layout/DropPinTimeline"/>
    <dgm:cxn modelId="{F4FA2672-80F3-4F95-982B-970DCE202023}" type="presParOf" srcId="{DC157CFD-2427-44E3-A8E9-C16C6151C99F}" destId="{132274D0-6D48-4DFE-824C-43132619BAC8}" srcOrd="4" destOrd="0" presId="urn:microsoft.com/office/officeart/2017/3/layout/DropPinTimeline"/>
    <dgm:cxn modelId="{0AE9E0CD-DAD1-41B0-A951-3F604A903FE1}" type="presParOf" srcId="{DC157CFD-2427-44E3-A8E9-C16C6151C99F}" destId="{4475FF06-14BA-47D8-A8D3-3574B2D5563C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A94F1604-13FA-42DB-A672-C4FBA338CE0F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Validação</a:t>
          </a:r>
        </a:p>
      </dgm:t>
    </dgm:pt>
    <dgm:pt modelId="{D5F6448B-5389-4D27-B3DC-056DDDE9812F}" type="parTrans" cxnId="{BACFA109-791B-4D3E-83A5-8FA27DC69B78}">
      <dgm:prSet/>
      <dgm:spPr/>
    </dgm:pt>
    <dgm:pt modelId="{62D5C468-0EE3-47FE-BD97-5F5C8A850FAB}" type="sibTrans" cxnId="{BACFA109-791B-4D3E-83A5-8FA27DC69B78}">
      <dgm:prSet/>
      <dgm:spPr/>
    </dgm:pt>
    <dgm:pt modelId="{0090BC89-09A2-4901-AD87-E159B23712C2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Produção</a:t>
          </a:r>
        </a:p>
      </dgm:t>
    </dgm:pt>
    <dgm:pt modelId="{A91B85EE-D11F-4CCD-9E5A-0678AB3624D3}" type="parTrans" cxnId="{0282B99A-6BC1-46CD-95D7-FA9658FC9CBD}">
      <dgm:prSet/>
      <dgm:spPr/>
    </dgm:pt>
    <dgm:pt modelId="{AC1C742A-88E4-454B-9EE8-0E3F1F657685}" type="sibTrans" cxnId="{0282B99A-6BC1-46CD-95D7-FA9658FC9CBD}">
      <dgm:prSet/>
      <dgm:spPr/>
    </dgm:pt>
    <dgm:pt modelId="{5908820B-0989-4964-9849-4E1EE36572E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Manutenção</a:t>
          </a:r>
        </a:p>
      </dgm:t>
    </dgm:pt>
    <dgm:pt modelId="{E214F9B5-3F80-45ED-8D33-E5477B467AF5}" type="parTrans" cxnId="{DF3BBB50-8595-4EFC-98FD-E6D07113AA87}">
      <dgm:prSet/>
      <dgm:spPr/>
    </dgm:pt>
    <dgm:pt modelId="{01B919B0-88CF-4D52-BD76-51DECFC47B04}" type="sibTrans" cxnId="{DF3BBB50-8595-4EFC-98FD-E6D07113AA87}">
      <dgm:prSet/>
      <dgm:spPr/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6"/>
      <dgm:spPr/>
    </dgm:pt>
    <dgm:pt modelId="{6D369A1B-3F37-4986-9535-53BA48BE8941}" type="pres">
      <dgm:prSet presAssocID="{42C00BC3-51E8-4308-A44A-E5C58C043E4E}" presName="Ellipse" presStyleLbl="fgAcc1" presStyleIdx="1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12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12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6"/>
      <dgm:spPr/>
    </dgm:pt>
    <dgm:pt modelId="{A1FD6AE6-2BC5-4071-810F-9EC5E75F9A63}" type="pres">
      <dgm:prSet presAssocID="{24961184-909F-45F4-9923-50D76CB20138}" presName="Ellipse" presStyleLbl="fgAcc1" presStyleIdx="2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12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12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6"/>
      <dgm:spPr/>
    </dgm:pt>
    <dgm:pt modelId="{0F6484E9-E46C-402C-AE52-6997B103C08B}" type="pres">
      <dgm:prSet presAssocID="{0C017591-184F-4C67-8D1D-F991722197A0}" presName="Ellipse" presStyleLbl="fgAcc1" presStyleIdx="3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12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12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  <dgm:pt modelId="{DC8DE8B4-0A09-4589-A2FB-A5EEB2BCF879}" type="pres">
      <dgm:prSet presAssocID="{95E52962-575F-4361-916D-F5F62AAFA15B}" presName="spaceBetweenRectangles" presStyleCnt="0"/>
      <dgm:spPr/>
    </dgm:pt>
    <dgm:pt modelId="{571E0DAA-6239-4B39-9BC6-3C1E469171BC}" type="pres">
      <dgm:prSet presAssocID="{A94F1604-13FA-42DB-A672-C4FBA338CE0F}" presName="composite" presStyleCnt="0"/>
      <dgm:spPr/>
    </dgm:pt>
    <dgm:pt modelId="{1052EFED-8E5D-45F9-999E-910DC497B2CB}" type="pres">
      <dgm:prSet presAssocID="{A94F1604-13FA-42DB-A672-C4FBA338CE0F}" presName="ConnectorPoint" presStyleLbl="lnNode1" presStyleIdx="3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F89F8C01-0FB1-4EA5-A339-A55DD02FC432}" type="pres">
      <dgm:prSet presAssocID="{A94F1604-13FA-42DB-A672-C4FBA338CE0F}" presName="DropPinPlaceHolder" presStyleCnt="0"/>
      <dgm:spPr/>
    </dgm:pt>
    <dgm:pt modelId="{12E98F41-B983-4007-8939-F2621D74A890}" type="pres">
      <dgm:prSet presAssocID="{A94F1604-13FA-42DB-A672-C4FBA338CE0F}" presName="DropPin" presStyleLbl="alignNode1" presStyleIdx="3" presStyleCnt="6"/>
      <dgm:spPr/>
    </dgm:pt>
    <dgm:pt modelId="{C8BC3EAA-FE7C-4CAF-8B00-39DF47A449BE}" type="pres">
      <dgm:prSet presAssocID="{A94F1604-13FA-42DB-A672-C4FBA338CE0F}" presName="Ellipse" presStyleLbl="fgAcc1" presStyleIdx="4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634BB7BF-FEC8-49A4-B1B0-5BE729F529D9}" type="pres">
      <dgm:prSet presAssocID="{A94F1604-13FA-42DB-A672-C4FBA338CE0F}" presName="L2TextContainer" presStyleLbl="revTx" presStyleIdx="6" presStyleCnt="12">
        <dgm:presLayoutVars>
          <dgm:bulletEnabled val="1"/>
        </dgm:presLayoutVars>
      </dgm:prSet>
      <dgm:spPr/>
    </dgm:pt>
    <dgm:pt modelId="{BE3BC663-B5F0-44FD-A90A-3CB5CE91AFF2}" type="pres">
      <dgm:prSet presAssocID="{A94F1604-13FA-42DB-A672-C4FBA338CE0F}" presName="L1TextContainer" presStyleLbl="revTx" presStyleIdx="7" presStyleCnt="12">
        <dgm:presLayoutVars>
          <dgm:chMax val="1"/>
          <dgm:chPref val="1"/>
          <dgm:bulletEnabled val="1"/>
        </dgm:presLayoutVars>
      </dgm:prSet>
      <dgm:spPr/>
    </dgm:pt>
    <dgm:pt modelId="{B5D0535F-99D5-465E-BE59-0453534F269B}" type="pres">
      <dgm:prSet presAssocID="{A94F1604-13FA-42DB-A672-C4FBA338CE0F}" presName="ConnectLine" presStyleLbl="sibTrans1D1" presStyleIdx="3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3F22D995-5FE4-4955-9379-471687786CB9}" type="pres">
      <dgm:prSet presAssocID="{A94F1604-13FA-42DB-A672-C4FBA338CE0F}" presName="EmptyPlaceHolder" presStyleCnt="0"/>
      <dgm:spPr/>
    </dgm:pt>
    <dgm:pt modelId="{4064A42C-E6FA-4CD3-A3AB-0489531A7831}" type="pres">
      <dgm:prSet presAssocID="{62D5C468-0EE3-47FE-BD97-5F5C8A850FAB}" presName="spaceBetweenRectangles" presStyleCnt="0"/>
      <dgm:spPr/>
    </dgm:pt>
    <dgm:pt modelId="{0510A72F-BCEC-44C8-BFAE-89DF2DD58E40}" type="pres">
      <dgm:prSet presAssocID="{0090BC89-09A2-4901-AD87-E159B23712C2}" presName="composite" presStyleCnt="0"/>
      <dgm:spPr/>
    </dgm:pt>
    <dgm:pt modelId="{076EB398-690C-45BD-BD16-2D505216AE98}" type="pres">
      <dgm:prSet presAssocID="{0090BC89-09A2-4901-AD87-E159B23712C2}" presName="ConnectorPoint" presStyleLbl="lnNode1" presStyleIdx="4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1D4CEDAB-520A-4894-9A0A-970BEBC8523D}" type="pres">
      <dgm:prSet presAssocID="{0090BC89-09A2-4901-AD87-E159B23712C2}" presName="DropPinPlaceHolder" presStyleCnt="0"/>
      <dgm:spPr/>
    </dgm:pt>
    <dgm:pt modelId="{D3AC6713-700C-4F4D-A6B8-889F95CBF575}" type="pres">
      <dgm:prSet presAssocID="{0090BC89-09A2-4901-AD87-E159B23712C2}" presName="DropPin" presStyleLbl="alignNode1" presStyleIdx="4" presStyleCnt="6"/>
      <dgm:spPr/>
    </dgm:pt>
    <dgm:pt modelId="{205D1DDD-03D4-456F-BFD2-F7FDBB535AC7}" type="pres">
      <dgm:prSet presAssocID="{0090BC89-09A2-4901-AD87-E159B23712C2}" presName="Ellipse" presStyleLbl="fgAcc1" presStyleIdx="5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93A0F213-12FA-4018-B69C-5C9B1331F660}" type="pres">
      <dgm:prSet presAssocID="{0090BC89-09A2-4901-AD87-E159B23712C2}" presName="L2TextContainer" presStyleLbl="revTx" presStyleIdx="8" presStyleCnt="12">
        <dgm:presLayoutVars>
          <dgm:bulletEnabled val="1"/>
        </dgm:presLayoutVars>
      </dgm:prSet>
      <dgm:spPr/>
    </dgm:pt>
    <dgm:pt modelId="{41FAE4FD-1F6F-4365-8BC8-4A1F5228ECB7}" type="pres">
      <dgm:prSet presAssocID="{0090BC89-09A2-4901-AD87-E159B23712C2}" presName="L1TextContainer" presStyleLbl="revTx" presStyleIdx="9" presStyleCnt="12">
        <dgm:presLayoutVars>
          <dgm:chMax val="1"/>
          <dgm:chPref val="1"/>
          <dgm:bulletEnabled val="1"/>
        </dgm:presLayoutVars>
      </dgm:prSet>
      <dgm:spPr/>
    </dgm:pt>
    <dgm:pt modelId="{C609AC16-AA80-4B49-AC45-E4FE5331B191}" type="pres">
      <dgm:prSet presAssocID="{0090BC89-09A2-4901-AD87-E159B23712C2}" presName="ConnectLine" presStyleLbl="sibTrans1D1" presStyleIdx="4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6C9392D-936E-4A67-BA03-29D94B5EF559}" type="pres">
      <dgm:prSet presAssocID="{0090BC89-09A2-4901-AD87-E159B23712C2}" presName="EmptyPlaceHolder" presStyleCnt="0"/>
      <dgm:spPr/>
    </dgm:pt>
    <dgm:pt modelId="{25542930-5AB0-4453-B438-DA82CC7D764B}" type="pres">
      <dgm:prSet presAssocID="{AC1C742A-88E4-454B-9EE8-0E3F1F657685}" presName="spaceBetweenRectangles" presStyleCnt="0"/>
      <dgm:spPr/>
    </dgm:pt>
    <dgm:pt modelId="{753B4251-1086-4CA1-90B5-DAFF67DB1699}" type="pres">
      <dgm:prSet presAssocID="{5908820B-0989-4964-9849-4E1EE36572E3}" presName="composite" presStyleCnt="0"/>
      <dgm:spPr/>
    </dgm:pt>
    <dgm:pt modelId="{81AACCB8-F841-4BAE-936A-9FF9F9867BF1}" type="pres">
      <dgm:prSet presAssocID="{5908820B-0989-4964-9849-4E1EE36572E3}" presName="ConnectorPoint" presStyleLbl="lnNode1" presStyleIdx="5" presStyleCnt="6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55141901-68F0-4D04-8375-72C077E69CC8}" type="pres">
      <dgm:prSet presAssocID="{5908820B-0989-4964-9849-4E1EE36572E3}" presName="DropPinPlaceHolder" presStyleCnt="0"/>
      <dgm:spPr/>
    </dgm:pt>
    <dgm:pt modelId="{D72C497B-5881-4CFF-A49C-4EBD0E411984}" type="pres">
      <dgm:prSet presAssocID="{5908820B-0989-4964-9849-4E1EE36572E3}" presName="DropPin" presStyleLbl="alignNode1" presStyleIdx="5" presStyleCnt="6"/>
      <dgm:spPr/>
    </dgm:pt>
    <dgm:pt modelId="{C86DBBEA-90C1-4646-B331-E8F64842D221}" type="pres">
      <dgm:prSet presAssocID="{5908820B-0989-4964-9849-4E1EE36572E3}" presName="Ellipse" presStyleLbl="fgAcc1" presStyleIdx="6" presStyleCnt="7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4EBA5875-BC16-4253-9CE7-CCBEF616215D}" type="pres">
      <dgm:prSet presAssocID="{5908820B-0989-4964-9849-4E1EE36572E3}" presName="L2TextContainer" presStyleLbl="revTx" presStyleIdx="10" presStyleCnt="12">
        <dgm:presLayoutVars>
          <dgm:bulletEnabled val="1"/>
        </dgm:presLayoutVars>
      </dgm:prSet>
      <dgm:spPr/>
    </dgm:pt>
    <dgm:pt modelId="{92CDF348-A0AE-401A-846C-1CE6D28C02A2}" type="pres">
      <dgm:prSet presAssocID="{5908820B-0989-4964-9849-4E1EE36572E3}" presName="L1TextContainer" presStyleLbl="revTx" presStyleIdx="11" presStyleCnt="12">
        <dgm:presLayoutVars>
          <dgm:chMax val="1"/>
          <dgm:chPref val="1"/>
          <dgm:bulletEnabled val="1"/>
        </dgm:presLayoutVars>
      </dgm:prSet>
      <dgm:spPr/>
    </dgm:pt>
    <dgm:pt modelId="{4C0B3F73-0A79-463A-B71D-61BABF653691}" type="pres">
      <dgm:prSet presAssocID="{5908820B-0989-4964-9849-4E1EE36572E3}" presName="ConnectLine" presStyleLbl="sibTrans1D1" presStyleIdx="5" presStyleCnt="6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484D3EDE-62DB-4F51-B438-188BD66A014B}" type="pres">
      <dgm:prSet presAssocID="{5908820B-0989-4964-9849-4E1EE36572E3}" presName="EmptyPlaceHolder" presStyleCnt="0"/>
      <dgm:spPr/>
    </dgm:pt>
  </dgm:ptLst>
  <dgm:cxnLst>
    <dgm:cxn modelId="{B90D4B03-FDCE-485D-BC6B-DFF488C3BFBB}" type="presOf" srcId="{5908820B-0989-4964-9849-4E1EE36572E3}" destId="{92CDF348-A0AE-401A-846C-1CE6D28C02A2}" srcOrd="0" destOrd="0" presId="urn:microsoft.com/office/officeart/2017/3/layout/DropPinTimeline"/>
    <dgm:cxn modelId="{64C14F09-6433-4F87-9B7F-4EA068CDBD34}" type="presOf" srcId="{A94F1604-13FA-42DB-A672-C4FBA338CE0F}" destId="{BE3BC663-B5F0-44FD-A90A-3CB5CE91AFF2}" srcOrd="0" destOrd="0" presId="urn:microsoft.com/office/officeart/2017/3/layout/DropPinTimeline"/>
    <dgm:cxn modelId="{BACFA109-791B-4D3E-83A5-8FA27DC69B78}" srcId="{CB6CDD22-1738-41FC-A63A-A635CB37C426}" destId="{A94F1604-13FA-42DB-A672-C4FBA338CE0F}" srcOrd="3" destOrd="0" parTransId="{D5F6448B-5389-4D27-B3DC-056DDDE9812F}" sibTransId="{62D5C468-0EE3-47FE-BD97-5F5C8A850FAB}"/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EE753445-4736-476A-9BA8-4AA5CD0ED0DE}" type="presOf" srcId="{0090BC89-09A2-4901-AD87-E159B23712C2}" destId="{41FAE4FD-1F6F-4365-8BC8-4A1F5228ECB7}" srcOrd="0" destOrd="0" presId="urn:microsoft.com/office/officeart/2017/3/layout/DropPinTimeline"/>
    <dgm:cxn modelId="{DF3BBB50-8595-4EFC-98FD-E6D07113AA87}" srcId="{CB6CDD22-1738-41FC-A63A-A635CB37C426}" destId="{5908820B-0989-4964-9849-4E1EE36572E3}" srcOrd="5" destOrd="0" parTransId="{E214F9B5-3F80-45ED-8D33-E5477B467AF5}" sibTransId="{01B919B0-88CF-4D52-BD76-51DECFC47B04}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0282B99A-6BC1-46CD-95D7-FA9658FC9CBD}" srcId="{CB6CDD22-1738-41FC-A63A-A635CB37C426}" destId="{0090BC89-09A2-4901-AD87-E159B23712C2}" srcOrd="4" destOrd="0" parTransId="{A91B85EE-D11F-4CCD-9E5A-0678AB3624D3}" sibTransId="{AC1C742A-88E4-454B-9EE8-0E3F1F657685}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  <dgm:cxn modelId="{0D115131-DA7C-4F82-8F6C-18F9EAF22E37}" type="presParOf" srcId="{98811D4D-EAE2-428B-A6FF-A6617EC47E92}" destId="{DC8DE8B4-0A09-4589-A2FB-A5EEB2BCF879}" srcOrd="5" destOrd="0" presId="urn:microsoft.com/office/officeart/2017/3/layout/DropPinTimeline"/>
    <dgm:cxn modelId="{2986A2D0-F536-46D0-9231-4DA9AF22A39B}" type="presParOf" srcId="{98811D4D-EAE2-428B-A6FF-A6617EC47E92}" destId="{571E0DAA-6239-4B39-9BC6-3C1E469171BC}" srcOrd="6" destOrd="0" presId="urn:microsoft.com/office/officeart/2017/3/layout/DropPinTimeline"/>
    <dgm:cxn modelId="{2BFFE58E-1168-4F41-997B-2E5A15F6DBB1}" type="presParOf" srcId="{571E0DAA-6239-4B39-9BC6-3C1E469171BC}" destId="{1052EFED-8E5D-45F9-999E-910DC497B2CB}" srcOrd="0" destOrd="0" presId="urn:microsoft.com/office/officeart/2017/3/layout/DropPinTimeline"/>
    <dgm:cxn modelId="{F743149F-A53C-4AC2-80F2-0A8FF1DEA179}" type="presParOf" srcId="{571E0DAA-6239-4B39-9BC6-3C1E469171BC}" destId="{F89F8C01-0FB1-4EA5-A339-A55DD02FC432}" srcOrd="1" destOrd="0" presId="urn:microsoft.com/office/officeart/2017/3/layout/DropPinTimeline"/>
    <dgm:cxn modelId="{AA2446AF-D53F-4BAE-9E7D-13041BC15550}" type="presParOf" srcId="{F89F8C01-0FB1-4EA5-A339-A55DD02FC432}" destId="{12E98F41-B983-4007-8939-F2621D74A890}" srcOrd="0" destOrd="0" presId="urn:microsoft.com/office/officeart/2017/3/layout/DropPinTimeline"/>
    <dgm:cxn modelId="{6DA79F0F-B4A1-4AF6-88A9-F1A461B809DD}" type="presParOf" srcId="{F89F8C01-0FB1-4EA5-A339-A55DD02FC432}" destId="{C8BC3EAA-FE7C-4CAF-8B00-39DF47A449BE}" srcOrd="1" destOrd="0" presId="urn:microsoft.com/office/officeart/2017/3/layout/DropPinTimeline"/>
    <dgm:cxn modelId="{01B47BD0-3E9F-4E32-98D7-A194D8A893AF}" type="presParOf" srcId="{571E0DAA-6239-4B39-9BC6-3C1E469171BC}" destId="{634BB7BF-FEC8-49A4-B1B0-5BE729F529D9}" srcOrd="2" destOrd="0" presId="urn:microsoft.com/office/officeart/2017/3/layout/DropPinTimeline"/>
    <dgm:cxn modelId="{E84A65AE-054C-4B50-AC91-1E8AC6497F90}" type="presParOf" srcId="{571E0DAA-6239-4B39-9BC6-3C1E469171BC}" destId="{BE3BC663-B5F0-44FD-A90A-3CB5CE91AFF2}" srcOrd="3" destOrd="0" presId="urn:microsoft.com/office/officeart/2017/3/layout/DropPinTimeline"/>
    <dgm:cxn modelId="{77ABAD8D-9063-469F-87C5-D2D4A9075E23}" type="presParOf" srcId="{571E0DAA-6239-4B39-9BC6-3C1E469171BC}" destId="{B5D0535F-99D5-465E-BE59-0453534F269B}" srcOrd="4" destOrd="0" presId="urn:microsoft.com/office/officeart/2017/3/layout/DropPinTimeline"/>
    <dgm:cxn modelId="{5C8720C5-E565-4A1D-9F64-C0E44CE497F1}" type="presParOf" srcId="{571E0DAA-6239-4B39-9BC6-3C1E469171BC}" destId="{3F22D995-5FE4-4955-9379-471687786CB9}" srcOrd="5" destOrd="0" presId="urn:microsoft.com/office/officeart/2017/3/layout/DropPinTimeline"/>
    <dgm:cxn modelId="{BF3F55D4-127A-4707-A45A-844DEBB51AED}" type="presParOf" srcId="{98811D4D-EAE2-428B-A6FF-A6617EC47E92}" destId="{4064A42C-E6FA-4CD3-A3AB-0489531A7831}" srcOrd="7" destOrd="0" presId="urn:microsoft.com/office/officeart/2017/3/layout/DropPinTimeline"/>
    <dgm:cxn modelId="{166E5390-1867-441F-A1C5-09E560309236}" type="presParOf" srcId="{98811D4D-EAE2-428B-A6FF-A6617EC47E92}" destId="{0510A72F-BCEC-44C8-BFAE-89DF2DD58E40}" srcOrd="8" destOrd="0" presId="urn:microsoft.com/office/officeart/2017/3/layout/DropPinTimeline"/>
    <dgm:cxn modelId="{F74E396C-AECF-4261-9E9C-1EA3AFBE1CE1}" type="presParOf" srcId="{0510A72F-BCEC-44C8-BFAE-89DF2DD58E40}" destId="{076EB398-690C-45BD-BD16-2D505216AE98}" srcOrd="0" destOrd="0" presId="urn:microsoft.com/office/officeart/2017/3/layout/DropPinTimeline"/>
    <dgm:cxn modelId="{DAEF2DCC-9FDE-40EE-A33B-05185AE18737}" type="presParOf" srcId="{0510A72F-BCEC-44C8-BFAE-89DF2DD58E40}" destId="{1D4CEDAB-520A-4894-9A0A-970BEBC8523D}" srcOrd="1" destOrd="0" presId="urn:microsoft.com/office/officeart/2017/3/layout/DropPinTimeline"/>
    <dgm:cxn modelId="{2EEA140C-36AD-4D50-8453-9A0286074A2E}" type="presParOf" srcId="{1D4CEDAB-520A-4894-9A0A-970BEBC8523D}" destId="{D3AC6713-700C-4F4D-A6B8-889F95CBF575}" srcOrd="0" destOrd="0" presId="urn:microsoft.com/office/officeart/2017/3/layout/DropPinTimeline"/>
    <dgm:cxn modelId="{9B85CB2E-C8F3-4FA0-83E6-95E46C95470A}" type="presParOf" srcId="{1D4CEDAB-520A-4894-9A0A-970BEBC8523D}" destId="{205D1DDD-03D4-456F-BFD2-F7FDBB535AC7}" srcOrd="1" destOrd="0" presId="urn:microsoft.com/office/officeart/2017/3/layout/DropPinTimeline"/>
    <dgm:cxn modelId="{C03F288B-AD8B-4B68-9A79-80BB2CE262C2}" type="presParOf" srcId="{0510A72F-BCEC-44C8-BFAE-89DF2DD58E40}" destId="{93A0F213-12FA-4018-B69C-5C9B1331F660}" srcOrd="2" destOrd="0" presId="urn:microsoft.com/office/officeart/2017/3/layout/DropPinTimeline"/>
    <dgm:cxn modelId="{7C93E7C3-D390-47F9-B2C9-42C92CC2955F}" type="presParOf" srcId="{0510A72F-BCEC-44C8-BFAE-89DF2DD58E40}" destId="{41FAE4FD-1F6F-4365-8BC8-4A1F5228ECB7}" srcOrd="3" destOrd="0" presId="urn:microsoft.com/office/officeart/2017/3/layout/DropPinTimeline"/>
    <dgm:cxn modelId="{F82A9C0F-BEFF-4E96-94A3-B0292D6F7654}" type="presParOf" srcId="{0510A72F-BCEC-44C8-BFAE-89DF2DD58E40}" destId="{C609AC16-AA80-4B49-AC45-E4FE5331B191}" srcOrd="4" destOrd="0" presId="urn:microsoft.com/office/officeart/2017/3/layout/DropPinTimeline"/>
    <dgm:cxn modelId="{7252E0DB-581E-4276-BAA7-F495C9A367B0}" type="presParOf" srcId="{0510A72F-BCEC-44C8-BFAE-89DF2DD58E40}" destId="{26C9392D-936E-4A67-BA03-29D94B5EF559}" srcOrd="5" destOrd="0" presId="urn:microsoft.com/office/officeart/2017/3/layout/DropPinTimeline"/>
    <dgm:cxn modelId="{0BEE3188-3BBB-4B03-BADB-9A0E6B68B584}" type="presParOf" srcId="{98811D4D-EAE2-428B-A6FF-A6617EC47E92}" destId="{25542930-5AB0-4453-B438-DA82CC7D764B}" srcOrd="9" destOrd="0" presId="urn:microsoft.com/office/officeart/2017/3/layout/DropPinTimeline"/>
    <dgm:cxn modelId="{5044A1A9-3564-4E48-8205-94F941BADF07}" type="presParOf" srcId="{98811D4D-EAE2-428B-A6FF-A6617EC47E92}" destId="{753B4251-1086-4CA1-90B5-DAFF67DB1699}" srcOrd="10" destOrd="0" presId="urn:microsoft.com/office/officeart/2017/3/layout/DropPinTimeline"/>
    <dgm:cxn modelId="{ED2619B8-6547-4525-8DB8-D80B98E11FFA}" type="presParOf" srcId="{753B4251-1086-4CA1-90B5-DAFF67DB1699}" destId="{81AACCB8-F841-4BAE-936A-9FF9F9867BF1}" srcOrd="0" destOrd="0" presId="urn:microsoft.com/office/officeart/2017/3/layout/DropPinTimeline"/>
    <dgm:cxn modelId="{CB640924-271D-4169-8DDB-3DC6427F8083}" type="presParOf" srcId="{753B4251-1086-4CA1-90B5-DAFF67DB1699}" destId="{55141901-68F0-4D04-8375-72C077E69CC8}" srcOrd="1" destOrd="0" presId="urn:microsoft.com/office/officeart/2017/3/layout/DropPinTimeline"/>
    <dgm:cxn modelId="{301AF87A-8528-40A5-A6EB-A0AC991A500E}" type="presParOf" srcId="{55141901-68F0-4D04-8375-72C077E69CC8}" destId="{D72C497B-5881-4CFF-A49C-4EBD0E411984}" srcOrd="0" destOrd="0" presId="urn:microsoft.com/office/officeart/2017/3/layout/DropPinTimeline"/>
    <dgm:cxn modelId="{5B53132B-03F4-4DAA-B06A-2DF8B4F0BAD2}" type="presParOf" srcId="{55141901-68F0-4D04-8375-72C077E69CC8}" destId="{C86DBBEA-90C1-4646-B331-E8F64842D221}" srcOrd="1" destOrd="0" presId="urn:microsoft.com/office/officeart/2017/3/layout/DropPinTimeline"/>
    <dgm:cxn modelId="{206A6F6C-DD61-49AE-94B9-91012F0176A6}" type="presParOf" srcId="{753B4251-1086-4CA1-90B5-DAFF67DB1699}" destId="{4EBA5875-BC16-4253-9CE7-CCBEF616215D}" srcOrd="2" destOrd="0" presId="urn:microsoft.com/office/officeart/2017/3/layout/DropPinTimeline"/>
    <dgm:cxn modelId="{24BFCCB5-F574-4A92-9817-E10570D30514}" type="presParOf" srcId="{753B4251-1086-4CA1-90B5-DAFF67DB1699}" destId="{92CDF348-A0AE-401A-846C-1CE6D28C02A2}" srcOrd="3" destOrd="0" presId="urn:microsoft.com/office/officeart/2017/3/layout/DropPinTimeline"/>
    <dgm:cxn modelId="{0ED7C997-BE95-4F0C-8017-8DB76FABD6B5}" type="presParOf" srcId="{753B4251-1086-4CA1-90B5-DAFF67DB1699}" destId="{4C0B3F73-0A79-463A-B71D-61BABF653691}" srcOrd="4" destOrd="0" presId="urn:microsoft.com/office/officeart/2017/3/layout/DropPinTimeline"/>
    <dgm:cxn modelId="{B4EE5AC3-9CA5-4DFA-BA5F-5195516D2D9A}" type="presParOf" srcId="{753B4251-1086-4CA1-90B5-DAFF67DB1699}" destId="{484D3EDE-62DB-4F51-B438-188BD66A014B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581365-3F64-4E1B-8FB5-CF7F7377BF5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768021F6-31F2-43EA-A6FB-C9B88FC6F153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Design</a:t>
          </a:r>
          <a:endParaRPr lang="pt-BR"/>
        </a:p>
      </dgm:t>
    </dgm:pt>
    <dgm:pt modelId="{C159B7F0-C940-485F-8A04-28AFBA1BDE11}" type="parTrans" cxnId="{6C28B1B7-0729-4617-AE52-3226E00C055F}">
      <dgm:prSet/>
      <dgm:spPr/>
    </dgm:pt>
    <dgm:pt modelId="{358FF9F2-F7A8-420B-B815-B3D69540B620}" type="sibTrans" cxnId="{6C28B1B7-0729-4617-AE52-3226E00C055F}">
      <dgm:prSet/>
      <dgm:spPr/>
    </dgm:pt>
    <dgm:pt modelId="{E7FDE0AE-8F24-41BB-BC9F-058ACF39F654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Implementação</a:t>
          </a:r>
          <a:endParaRPr lang="pt-BR"/>
        </a:p>
      </dgm:t>
    </dgm:pt>
    <dgm:pt modelId="{D8C2412D-7E00-4F27-9848-E40CBDC5DD9B}" type="parTrans" cxnId="{8ADE19DB-EA17-4C07-8E27-6C75A557D580}">
      <dgm:prSet/>
      <dgm:spPr/>
    </dgm:pt>
    <dgm:pt modelId="{30869166-C7FA-4970-BDD2-654404E58866}" type="sibTrans" cxnId="{8ADE19DB-EA17-4C07-8E27-6C75A557D580}">
      <dgm:prSet/>
      <dgm:spPr/>
    </dgm:pt>
    <dgm:pt modelId="{C58CCBFE-8D30-42F9-B124-F3297E97B445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 Teste</a:t>
          </a:r>
          <a:endParaRPr lang="pt-BR"/>
        </a:p>
      </dgm:t>
    </dgm:pt>
    <dgm:pt modelId="{6999E745-E3B8-4F7B-80E9-F3278BD27065}" type="parTrans" cxnId="{1451EA5F-2058-4644-9963-061F975DF686}">
      <dgm:prSet/>
      <dgm:spPr/>
    </dgm:pt>
    <dgm:pt modelId="{53B91081-2744-4C0E-88E7-751B31A0814B}" type="sibTrans" cxnId="{1451EA5F-2058-4644-9963-061F975DF686}">
      <dgm:prSet/>
      <dgm:spPr/>
    </dgm:pt>
    <dgm:pt modelId="{039B651D-E743-4B8C-BE16-D32ABE94D897}" type="pres">
      <dgm:prSet presAssocID="{BB581365-3F64-4E1B-8FB5-CF7F7377BF5D}" presName="arrowDiagram" presStyleCnt="0">
        <dgm:presLayoutVars>
          <dgm:chMax val="5"/>
          <dgm:dir/>
          <dgm:resizeHandles val="exact"/>
        </dgm:presLayoutVars>
      </dgm:prSet>
      <dgm:spPr/>
    </dgm:pt>
    <dgm:pt modelId="{A747E55C-0CF0-4D10-93A7-741D1BAE47F4}" type="pres">
      <dgm:prSet presAssocID="{BB581365-3F64-4E1B-8FB5-CF7F7377BF5D}" presName="arrow" presStyleLbl="bgShp" presStyleIdx="0" presStyleCnt="1"/>
      <dgm:spPr/>
    </dgm:pt>
    <dgm:pt modelId="{3DFAFDD4-C5A4-4EA5-9783-5710E0518412}" type="pres">
      <dgm:prSet presAssocID="{BB581365-3F64-4E1B-8FB5-CF7F7377BF5D}" presName="arrowDiagram3" presStyleCnt="0"/>
      <dgm:spPr/>
    </dgm:pt>
    <dgm:pt modelId="{BC83B6E2-0B9C-4EF5-8E24-DC13823F98C4}" type="pres">
      <dgm:prSet presAssocID="{768021F6-31F2-43EA-A6FB-C9B88FC6F153}" presName="bullet3a" presStyleLbl="node1" presStyleIdx="0" presStyleCnt="3"/>
      <dgm:spPr/>
    </dgm:pt>
    <dgm:pt modelId="{C70E09B9-F632-4FFD-84FD-4CD27341661E}" type="pres">
      <dgm:prSet presAssocID="{768021F6-31F2-43EA-A6FB-C9B88FC6F153}" presName="textBox3a" presStyleLbl="revTx" presStyleIdx="0" presStyleCnt="3">
        <dgm:presLayoutVars>
          <dgm:bulletEnabled val="1"/>
        </dgm:presLayoutVars>
      </dgm:prSet>
      <dgm:spPr/>
    </dgm:pt>
    <dgm:pt modelId="{E435D805-70F6-400B-87C5-1DAE18DC2A61}" type="pres">
      <dgm:prSet presAssocID="{E7FDE0AE-8F24-41BB-BC9F-058ACF39F654}" presName="bullet3b" presStyleLbl="node1" presStyleIdx="1" presStyleCnt="3"/>
      <dgm:spPr/>
    </dgm:pt>
    <dgm:pt modelId="{75B78D85-F26C-4C26-894F-BAA21ABC7C95}" type="pres">
      <dgm:prSet presAssocID="{E7FDE0AE-8F24-41BB-BC9F-058ACF39F654}" presName="textBox3b" presStyleLbl="revTx" presStyleIdx="1" presStyleCnt="3">
        <dgm:presLayoutVars>
          <dgm:bulletEnabled val="1"/>
        </dgm:presLayoutVars>
      </dgm:prSet>
      <dgm:spPr/>
    </dgm:pt>
    <dgm:pt modelId="{AA95FAF3-FC2B-4810-B42E-FD8BAB3AA8F7}" type="pres">
      <dgm:prSet presAssocID="{C58CCBFE-8D30-42F9-B124-F3297E97B445}" presName="bullet3c" presStyleLbl="node1" presStyleIdx="2" presStyleCnt="3"/>
      <dgm:spPr/>
    </dgm:pt>
    <dgm:pt modelId="{37A0FEA5-E902-4F15-9E74-2169D68B2313}" type="pres">
      <dgm:prSet presAssocID="{C58CCBFE-8D30-42F9-B124-F3297E97B445}" presName="textBox3c" presStyleLbl="revTx" presStyleIdx="2" presStyleCnt="3">
        <dgm:presLayoutVars>
          <dgm:bulletEnabled val="1"/>
        </dgm:presLayoutVars>
      </dgm:prSet>
      <dgm:spPr/>
    </dgm:pt>
  </dgm:ptLst>
  <dgm:cxnLst>
    <dgm:cxn modelId="{C5892906-642B-4299-83B8-309E04EFBE98}" type="presOf" srcId="{C58CCBFE-8D30-42F9-B124-F3297E97B445}" destId="{37A0FEA5-E902-4F15-9E74-2169D68B2313}" srcOrd="0" destOrd="0" presId="urn:microsoft.com/office/officeart/2005/8/layout/arrow2"/>
    <dgm:cxn modelId="{519C562F-557F-4F84-85F9-1F7335207777}" type="presOf" srcId="{768021F6-31F2-43EA-A6FB-C9B88FC6F153}" destId="{C70E09B9-F632-4FFD-84FD-4CD27341661E}" srcOrd="0" destOrd="0" presId="urn:microsoft.com/office/officeart/2005/8/layout/arrow2"/>
    <dgm:cxn modelId="{8F0E213B-D136-4A48-A486-65A9A33FAD53}" type="presOf" srcId="{BB581365-3F64-4E1B-8FB5-CF7F7377BF5D}" destId="{039B651D-E743-4B8C-BE16-D32ABE94D897}" srcOrd="0" destOrd="0" presId="urn:microsoft.com/office/officeart/2005/8/layout/arrow2"/>
    <dgm:cxn modelId="{1451EA5F-2058-4644-9963-061F975DF686}" srcId="{BB581365-3F64-4E1B-8FB5-CF7F7377BF5D}" destId="{C58CCBFE-8D30-42F9-B124-F3297E97B445}" srcOrd="2" destOrd="0" parTransId="{6999E745-E3B8-4F7B-80E9-F3278BD27065}" sibTransId="{53B91081-2744-4C0E-88E7-751B31A0814B}"/>
    <dgm:cxn modelId="{72F74256-5676-4645-A440-35430D550E2A}" type="presOf" srcId="{E7FDE0AE-8F24-41BB-BC9F-058ACF39F654}" destId="{75B78D85-F26C-4C26-894F-BAA21ABC7C95}" srcOrd="0" destOrd="0" presId="urn:microsoft.com/office/officeart/2005/8/layout/arrow2"/>
    <dgm:cxn modelId="{6C28B1B7-0729-4617-AE52-3226E00C055F}" srcId="{BB581365-3F64-4E1B-8FB5-CF7F7377BF5D}" destId="{768021F6-31F2-43EA-A6FB-C9B88FC6F153}" srcOrd="0" destOrd="0" parTransId="{C159B7F0-C940-485F-8A04-28AFBA1BDE11}" sibTransId="{358FF9F2-F7A8-420B-B815-B3D69540B620}"/>
    <dgm:cxn modelId="{8ADE19DB-EA17-4C07-8E27-6C75A557D580}" srcId="{BB581365-3F64-4E1B-8FB5-CF7F7377BF5D}" destId="{E7FDE0AE-8F24-41BB-BC9F-058ACF39F654}" srcOrd="1" destOrd="0" parTransId="{D8C2412D-7E00-4F27-9848-E40CBDC5DD9B}" sibTransId="{30869166-C7FA-4970-BDD2-654404E58866}"/>
    <dgm:cxn modelId="{7AF53A61-F333-46AB-A8CC-FAF287B5E11F}" type="presParOf" srcId="{039B651D-E743-4B8C-BE16-D32ABE94D897}" destId="{A747E55C-0CF0-4D10-93A7-741D1BAE47F4}" srcOrd="0" destOrd="0" presId="urn:microsoft.com/office/officeart/2005/8/layout/arrow2"/>
    <dgm:cxn modelId="{93E35CF3-159C-4648-B4FB-D0435457C74D}" type="presParOf" srcId="{039B651D-E743-4B8C-BE16-D32ABE94D897}" destId="{3DFAFDD4-C5A4-4EA5-9783-5710E0518412}" srcOrd="1" destOrd="0" presId="urn:microsoft.com/office/officeart/2005/8/layout/arrow2"/>
    <dgm:cxn modelId="{4A7BEF80-937C-4C67-9861-6B7D6E3FA301}" type="presParOf" srcId="{3DFAFDD4-C5A4-4EA5-9783-5710E0518412}" destId="{BC83B6E2-0B9C-4EF5-8E24-DC13823F98C4}" srcOrd="0" destOrd="0" presId="urn:microsoft.com/office/officeart/2005/8/layout/arrow2"/>
    <dgm:cxn modelId="{DD9B548D-0D0A-4340-B44C-9FA64376A946}" type="presParOf" srcId="{3DFAFDD4-C5A4-4EA5-9783-5710E0518412}" destId="{C70E09B9-F632-4FFD-84FD-4CD27341661E}" srcOrd="1" destOrd="0" presId="urn:microsoft.com/office/officeart/2005/8/layout/arrow2"/>
    <dgm:cxn modelId="{A19C7553-DFFD-401E-8A91-CF162D06F152}" type="presParOf" srcId="{3DFAFDD4-C5A4-4EA5-9783-5710E0518412}" destId="{E435D805-70F6-400B-87C5-1DAE18DC2A61}" srcOrd="2" destOrd="0" presId="urn:microsoft.com/office/officeart/2005/8/layout/arrow2"/>
    <dgm:cxn modelId="{C1F52885-38AA-41E3-8BDF-420038E37F6B}" type="presParOf" srcId="{3DFAFDD4-C5A4-4EA5-9783-5710E0518412}" destId="{75B78D85-F26C-4C26-894F-BAA21ABC7C95}" srcOrd="3" destOrd="0" presId="urn:microsoft.com/office/officeart/2005/8/layout/arrow2"/>
    <dgm:cxn modelId="{00E1E8FD-5299-402B-8773-A18E3F7946A6}" type="presParOf" srcId="{3DFAFDD4-C5A4-4EA5-9783-5710E0518412}" destId="{AA95FAF3-FC2B-4810-B42E-FD8BAB3AA8F7}" srcOrd="4" destOrd="0" presId="urn:microsoft.com/office/officeart/2005/8/layout/arrow2"/>
    <dgm:cxn modelId="{E959D771-DC53-434E-9840-47C521A30076}" type="presParOf" srcId="{3DFAFDD4-C5A4-4EA5-9783-5710E0518412}" destId="{37A0FEA5-E902-4F15-9E74-2169D68B2313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C6158BC-740A-4E56-A0B8-8FA1D1DC4EFB}" type="doc">
      <dgm:prSet loTypeId="urn:microsoft.com/office/officeart/2005/8/layout/process5" loCatId="process" qsTypeId="urn:microsoft.com/office/officeart/2005/8/quickstyle/3d5" qsCatId="3D" csTypeId="urn:microsoft.com/office/officeart/2005/8/colors/colorful1" csCatId="colorful" phldr="1"/>
      <dgm:spPr/>
    </dgm:pt>
    <dgm:pt modelId="{E5C2F9AE-84E1-4136-8747-5ED561956468}">
      <dgm:prSet phldrT="[Texto]" phldr="0"/>
      <dgm:spPr/>
      <dgm:t>
        <a:bodyPr/>
        <a:lstStyle/>
        <a:p>
          <a:pPr rtl="0"/>
          <a:r>
            <a:rPr lang="pt-BR">
              <a:latin typeface="Arial"/>
            </a:rPr>
            <a:t>Conceitual</a:t>
          </a:r>
          <a:endParaRPr lang="pt-BR"/>
        </a:p>
      </dgm:t>
    </dgm:pt>
    <dgm:pt modelId="{85339033-844F-4FBD-A033-36322D5F0EB4}" type="parTrans" cxnId="{A9FA0928-A313-478E-9BE7-1F569BFE6C4B}">
      <dgm:prSet/>
      <dgm:spPr/>
    </dgm:pt>
    <dgm:pt modelId="{EBBA57FD-E40F-460B-A6CE-892BB8B1D8C8}" type="sibTrans" cxnId="{A9FA0928-A313-478E-9BE7-1F569BFE6C4B}">
      <dgm:prSet/>
      <dgm:spPr/>
      <dgm:t>
        <a:bodyPr/>
        <a:lstStyle/>
        <a:p>
          <a:endParaRPr lang="pt-BR"/>
        </a:p>
      </dgm:t>
    </dgm:pt>
    <dgm:pt modelId="{D9543D74-D18A-4A8A-A2A5-253A3BFF4010}">
      <dgm:prSet phldrT="[Texto]" phldr="0"/>
      <dgm:spPr/>
      <dgm:t>
        <a:bodyPr/>
        <a:lstStyle/>
        <a:p>
          <a:r>
            <a:rPr lang="pt-BR">
              <a:latin typeface="Arial"/>
            </a:rPr>
            <a:t>Físico</a:t>
          </a:r>
          <a:endParaRPr lang="pt-BR"/>
        </a:p>
      </dgm:t>
    </dgm:pt>
    <dgm:pt modelId="{F1E5EC4D-E022-4E78-BEDD-C578757CF755}" type="parTrans" cxnId="{93E75B55-7B81-4A71-8B78-2B1A97592380}">
      <dgm:prSet/>
      <dgm:spPr/>
    </dgm:pt>
    <dgm:pt modelId="{2983FDE6-6F6C-4F17-9A79-61CA1029E41D}" type="sibTrans" cxnId="{93E75B55-7B81-4A71-8B78-2B1A97592380}">
      <dgm:prSet/>
      <dgm:spPr/>
    </dgm:pt>
    <dgm:pt modelId="{8418F1CA-01A2-4996-94DE-5BFE3F2273ED}">
      <dgm:prSet phldr="0"/>
      <dgm:spPr/>
      <dgm:t>
        <a:bodyPr/>
        <a:lstStyle/>
        <a:p>
          <a:r>
            <a:rPr lang="pt-BR">
              <a:latin typeface="Arial"/>
            </a:rPr>
            <a:t>Lógico</a:t>
          </a:r>
        </a:p>
      </dgm:t>
    </dgm:pt>
    <dgm:pt modelId="{8D6373B9-0BDE-4F97-9D46-197223BBCA29}" type="parTrans" cxnId="{27FBB484-422A-43BD-BC2D-185D0E418884}">
      <dgm:prSet/>
      <dgm:spPr/>
    </dgm:pt>
    <dgm:pt modelId="{992D4F51-FED5-4618-AE4C-65DC248299E8}" type="sibTrans" cxnId="{27FBB484-422A-43BD-BC2D-185D0E418884}">
      <dgm:prSet/>
      <dgm:spPr/>
      <dgm:t>
        <a:bodyPr/>
        <a:lstStyle/>
        <a:p>
          <a:endParaRPr lang="pt-BR"/>
        </a:p>
      </dgm:t>
    </dgm:pt>
    <dgm:pt modelId="{C47B351C-F13C-42E7-B5ED-416D97C8C85C}" type="pres">
      <dgm:prSet presAssocID="{7C6158BC-740A-4E56-A0B8-8FA1D1DC4EFB}" presName="diagram" presStyleCnt="0">
        <dgm:presLayoutVars>
          <dgm:dir/>
          <dgm:resizeHandles val="exact"/>
        </dgm:presLayoutVars>
      </dgm:prSet>
      <dgm:spPr/>
    </dgm:pt>
    <dgm:pt modelId="{1BC2D9F6-5678-4BCA-99E9-03C06982D32B}" type="pres">
      <dgm:prSet presAssocID="{E5C2F9AE-84E1-4136-8747-5ED561956468}" presName="node" presStyleLbl="node1" presStyleIdx="0" presStyleCnt="3">
        <dgm:presLayoutVars>
          <dgm:bulletEnabled val="1"/>
        </dgm:presLayoutVars>
      </dgm:prSet>
      <dgm:spPr/>
    </dgm:pt>
    <dgm:pt modelId="{7FC6E9AC-BD1D-4014-B2E9-42E27CF07069}" type="pres">
      <dgm:prSet presAssocID="{EBBA57FD-E40F-460B-A6CE-892BB8B1D8C8}" presName="sibTrans" presStyleLbl="sibTrans2D1" presStyleIdx="0" presStyleCnt="2"/>
      <dgm:spPr/>
    </dgm:pt>
    <dgm:pt modelId="{436C4973-906C-458C-B811-34C8278D544C}" type="pres">
      <dgm:prSet presAssocID="{EBBA57FD-E40F-460B-A6CE-892BB8B1D8C8}" presName="connectorText" presStyleLbl="sibTrans2D1" presStyleIdx="0" presStyleCnt="2"/>
      <dgm:spPr/>
    </dgm:pt>
    <dgm:pt modelId="{4463FDC3-A473-44CB-A655-94DE71B2B210}" type="pres">
      <dgm:prSet presAssocID="{8418F1CA-01A2-4996-94DE-5BFE3F2273ED}" presName="node" presStyleLbl="node1" presStyleIdx="1" presStyleCnt="3">
        <dgm:presLayoutVars>
          <dgm:bulletEnabled val="1"/>
        </dgm:presLayoutVars>
      </dgm:prSet>
      <dgm:spPr/>
    </dgm:pt>
    <dgm:pt modelId="{09E74C2A-249F-4238-9AFB-4D20F63E91A6}" type="pres">
      <dgm:prSet presAssocID="{992D4F51-FED5-4618-AE4C-65DC248299E8}" presName="sibTrans" presStyleLbl="sibTrans2D1" presStyleIdx="1" presStyleCnt="2"/>
      <dgm:spPr/>
    </dgm:pt>
    <dgm:pt modelId="{234CABB1-400B-46C9-BC60-4F9C4262356C}" type="pres">
      <dgm:prSet presAssocID="{992D4F51-FED5-4618-AE4C-65DC248299E8}" presName="connectorText" presStyleLbl="sibTrans2D1" presStyleIdx="1" presStyleCnt="2"/>
      <dgm:spPr/>
    </dgm:pt>
    <dgm:pt modelId="{9D965C9C-56A1-4C94-8E6E-89E526177CA1}" type="pres">
      <dgm:prSet presAssocID="{D9543D74-D18A-4A8A-A2A5-253A3BFF4010}" presName="node" presStyleLbl="node1" presStyleIdx="2" presStyleCnt="3">
        <dgm:presLayoutVars>
          <dgm:bulletEnabled val="1"/>
        </dgm:presLayoutVars>
      </dgm:prSet>
      <dgm:spPr/>
    </dgm:pt>
  </dgm:ptLst>
  <dgm:cxnLst>
    <dgm:cxn modelId="{A9FA0928-A313-478E-9BE7-1F569BFE6C4B}" srcId="{7C6158BC-740A-4E56-A0B8-8FA1D1DC4EFB}" destId="{E5C2F9AE-84E1-4136-8747-5ED561956468}" srcOrd="0" destOrd="0" parTransId="{85339033-844F-4FBD-A033-36322D5F0EB4}" sibTransId="{EBBA57FD-E40F-460B-A6CE-892BB8B1D8C8}"/>
    <dgm:cxn modelId="{BB064946-C266-49BF-8E36-F5750C085227}" type="presOf" srcId="{8418F1CA-01A2-4996-94DE-5BFE3F2273ED}" destId="{4463FDC3-A473-44CB-A655-94DE71B2B210}" srcOrd="0" destOrd="0" presId="urn:microsoft.com/office/officeart/2005/8/layout/process5"/>
    <dgm:cxn modelId="{417C3849-4353-475C-8BFA-6818C229071A}" type="presOf" srcId="{7C6158BC-740A-4E56-A0B8-8FA1D1DC4EFB}" destId="{C47B351C-F13C-42E7-B5ED-416D97C8C85C}" srcOrd="0" destOrd="0" presId="urn:microsoft.com/office/officeart/2005/8/layout/process5"/>
    <dgm:cxn modelId="{B880564E-6D5E-4C72-985A-FDDA792590C4}" type="presOf" srcId="{D9543D74-D18A-4A8A-A2A5-253A3BFF4010}" destId="{9D965C9C-56A1-4C94-8E6E-89E526177CA1}" srcOrd="0" destOrd="0" presId="urn:microsoft.com/office/officeart/2005/8/layout/process5"/>
    <dgm:cxn modelId="{93E75B55-7B81-4A71-8B78-2B1A97592380}" srcId="{7C6158BC-740A-4E56-A0B8-8FA1D1DC4EFB}" destId="{D9543D74-D18A-4A8A-A2A5-253A3BFF4010}" srcOrd="2" destOrd="0" parTransId="{F1E5EC4D-E022-4E78-BEDD-C578757CF755}" sibTransId="{2983FDE6-6F6C-4F17-9A79-61CA1029E41D}"/>
    <dgm:cxn modelId="{69E0057D-E22F-49C3-8807-91969B475FB1}" type="presOf" srcId="{EBBA57FD-E40F-460B-A6CE-892BB8B1D8C8}" destId="{436C4973-906C-458C-B811-34C8278D544C}" srcOrd="1" destOrd="0" presId="urn:microsoft.com/office/officeart/2005/8/layout/process5"/>
    <dgm:cxn modelId="{2C062080-6F16-473A-A47E-D5C041C3F059}" type="presOf" srcId="{E5C2F9AE-84E1-4136-8747-5ED561956468}" destId="{1BC2D9F6-5678-4BCA-99E9-03C06982D32B}" srcOrd="0" destOrd="0" presId="urn:microsoft.com/office/officeart/2005/8/layout/process5"/>
    <dgm:cxn modelId="{27FBB484-422A-43BD-BC2D-185D0E418884}" srcId="{7C6158BC-740A-4E56-A0B8-8FA1D1DC4EFB}" destId="{8418F1CA-01A2-4996-94DE-5BFE3F2273ED}" srcOrd="1" destOrd="0" parTransId="{8D6373B9-0BDE-4F97-9D46-197223BBCA29}" sibTransId="{992D4F51-FED5-4618-AE4C-65DC248299E8}"/>
    <dgm:cxn modelId="{CC4EF0A7-63EF-49BB-BD38-A397B124061C}" type="presOf" srcId="{992D4F51-FED5-4618-AE4C-65DC248299E8}" destId="{234CABB1-400B-46C9-BC60-4F9C4262356C}" srcOrd="1" destOrd="0" presId="urn:microsoft.com/office/officeart/2005/8/layout/process5"/>
    <dgm:cxn modelId="{D6484CD5-4679-4745-9FAE-1DB76CDF0313}" type="presOf" srcId="{992D4F51-FED5-4618-AE4C-65DC248299E8}" destId="{09E74C2A-249F-4238-9AFB-4D20F63E91A6}" srcOrd="0" destOrd="0" presId="urn:microsoft.com/office/officeart/2005/8/layout/process5"/>
    <dgm:cxn modelId="{D5C50AE3-2A08-4C56-B64D-2E7DBD2DA975}" type="presOf" srcId="{EBBA57FD-E40F-460B-A6CE-892BB8B1D8C8}" destId="{7FC6E9AC-BD1D-4014-B2E9-42E27CF07069}" srcOrd="0" destOrd="0" presId="urn:microsoft.com/office/officeart/2005/8/layout/process5"/>
    <dgm:cxn modelId="{532360F0-E85A-45F2-9641-63A8C2E28405}" type="presParOf" srcId="{C47B351C-F13C-42E7-B5ED-416D97C8C85C}" destId="{1BC2D9F6-5678-4BCA-99E9-03C06982D32B}" srcOrd="0" destOrd="0" presId="urn:microsoft.com/office/officeart/2005/8/layout/process5"/>
    <dgm:cxn modelId="{FE629D5D-7313-4AB2-833E-C295FA30E354}" type="presParOf" srcId="{C47B351C-F13C-42E7-B5ED-416D97C8C85C}" destId="{7FC6E9AC-BD1D-4014-B2E9-42E27CF07069}" srcOrd="1" destOrd="0" presId="urn:microsoft.com/office/officeart/2005/8/layout/process5"/>
    <dgm:cxn modelId="{812056E1-A107-4F42-BA80-6CCC61FA8D48}" type="presParOf" srcId="{7FC6E9AC-BD1D-4014-B2E9-42E27CF07069}" destId="{436C4973-906C-458C-B811-34C8278D544C}" srcOrd="0" destOrd="0" presId="urn:microsoft.com/office/officeart/2005/8/layout/process5"/>
    <dgm:cxn modelId="{CFCEF1B6-B5D6-4B72-BA22-997A1D024A74}" type="presParOf" srcId="{C47B351C-F13C-42E7-B5ED-416D97C8C85C}" destId="{4463FDC3-A473-44CB-A655-94DE71B2B210}" srcOrd="2" destOrd="0" presId="urn:microsoft.com/office/officeart/2005/8/layout/process5"/>
    <dgm:cxn modelId="{647A91B5-E794-4D2A-AF88-AB0FA5C71407}" type="presParOf" srcId="{C47B351C-F13C-42E7-B5ED-416D97C8C85C}" destId="{09E74C2A-249F-4238-9AFB-4D20F63E91A6}" srcOrd="3" destOrd="0" presId="urn:microsoft.com/office/officeart/2005/8/layout/process5"/>
    <dgm:cxn modelId="{6E743A2C-9566-48D7-87D3-6AEE4FE94617}" type="presParOf" srcId="{09E74C2A-249F-4238-9AFB-4D20F63E91A6}" destId="{234CABB1-400B-46C9-BC60-4F9C4262356C}" srcOrd="0" destOrd="0" presId="urn:microsoft.com/office/officeart/2005/8/layout/process5"/>
    <dgm:cxn modelId="{5131E1AF-DBB8-46DA-B484-E6343DB4A93D}" type="presParOf" srcId="{C47B351C-F13C-42E7-B5ED-416D97C8C85C}" destId="{9D965C9C-56A1-4C94-8E6E-89E526177CA1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 dirty="0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 dirty="0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6567D-6021-4C9A-BC05-E73DEBB753B8}">
      <dsp:nvSpPr>
        <dsp:cNvPr id="0" name=""/>
        <dsp:cNvSpPr/>
      </dsp:nvSpPr>
      <dsp:spPr>
        <a:xfrm>
          <a:off x="0" y="1828800"/>
          <a:ext cx="8599288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ED53A6-5949-4025-B0E9-9881446E36D1}">
      <dsp:nvSpPr>
        <dsp:cNvPr id="0" name=""/>
        <dsp:cNvSpPr/>
      </dsp:nvSpPr>
      <dsp:spPr>
        <a:xfrm rot="8100000">
          <a:off x="57010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ADCA57-A506-40E8-8084-5F7A4E55B30B}">
      <dsp:nvSpPr>
        <dsp:cNvPr id="0" name=""/>
        <dsp:cNvSpPr/>
      </dsp:nvSpPr>
      <dsp:spPr>
        <a:xfrm>
          <a:off x="86891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EBBB0F-8EA2-4C6A-A5C9-AC701CC44F82}">
      <dsp:nvSpPr>
        <dsp:cNvPr id="0" name=""/>
        <dsp:cNvSpPr/>
      </dsp:nvSpPr>
      <dsp:spPr>
        <a:xfrm>
          <a:off x="381694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</a:t>
          </a:r>
          <a:r>
            <a:rPr lang="en-US" sz="1000" kern="1200" err="1">
              <a:latin typeface="Arial"/>
            </a:rPr>
            <a:t>Conceitos</a:t>
          </a:r>
          <a:r>
            <a:rPr lang="en-US" sz="1000" kern="1200">
              <a:latin typeface="Arial"/>
            </a:rPr>
            <a:t> de BD</a:t>
          </a:r>
          <a:endParaRPr lang="en-US" sz="1000" kern="1200"/>
        </a:p>
      </dsp:txBody>
      <dsp:txXfrm>
        <a:off x="381694" y="746150"/>
        <a:ext cx="2384744" cy="1082649"/>
      </dsp:txXfrm>
    </dsp:sp>
    <dsp:sp modelId="{4BBC3201-7084-40FB-A308-5C811690208C}">
      <dsp:nvSpPr>
        <dsp:cNvPr id="0" name=""/>
        <dsp:cNvSpPr/>
      </dsp:nvSpPr>
      <dsp:spPr>
        <a:xfrm>
          <a:off x="381694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>
              <a:latin typeface="Arial"/>
            </a:rPr>
            <a:t> </a:t>
          </a:r>
          <a:r>
            <a:rPr lang="en-US" sz="1400" kern="1200" err="1">
              <a:latin typeface="Arial"/>
            </a:rPr>
            <a:t>Revisando</a:t>
          </a:r>
          <a:endParaRPr lang="en-US" sz="1400" kern="1200" err="1"/>
        </a:p>
      </dsp:txBody>
      <dsp:txXfrm>
        <a:off x="381694" y="365759"/>
        <a:ext cx="2384744" cy="380390"/>
      </dsp:txXfrm>
    </dsp:sp>
    <dsp:sp modelId="{A6A889FE-F2F3-404E-9CAE-A50ACDB03FB3}">
      <dsp:nvSpPr>
        <dsp:cNvPr id="0" name=""/>
        <dsp:cNvSpPr/>
      </dsp:nvSpPr>
      <dsp:spPr>
        <a:xfrm>
          <a:off x="191499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56AB9B-A677-4F16-9F06-1DB2AC644E23}">
      <dsp:nvSpPr>
        <dsp:cNvPr id="0" name=""/>
        <dsp:cNvSpPr/>
      </dsp:nvSpPr>
      <dsp:spPr>
        <a:xfrm>
          <a:off x="157263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BE104D-8450-43FA-8D57-7ED31FF79229}">
      <dsp:nvSpPr>
        <dsp:cNvPr id="0" name=""/>
        <dsp:cNvSpPr/>
      </dsp:nvSpPr>
      <dsp:spPr>
        <a:xfrm rot="18900000">
          <a:off x="1487884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3C5655-1790-4540-9C03-1CA7491E2E14}">
      <dsp:nvSpPr>
        <dsp:cNvPr id="0" name=""/>
        <dsp:cNvSpPr/>
      </dsp:nvSpPr>
      <dsp:spPr>
        <a:xfrm>
          <a:off x="1517765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F53F20E-09CA-4E2C-80A3-58776379C8D1}">
      <dsp:nvSpPr>
        <dsp:cNvPr id="0" name=""/>
        <dsp:cNvSpPr/>
      </dsp:nvSpPr>
      <dsp:spPr>
        <a:xfrm>
          <a:off x="1812567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5250" rIns="0" bIns="63500" numCol="1" spcCol="1270" anchor="b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0" kern="1200">
              <a:latin typeface="Arial"/>
            </a:rPr>
            <a:t>Como </a:t>
          </a:r>
          <a:r>
            <a:rPr lang="en-US" sz="1000" b="0" kern="1200" err="1">
              <a:latin typeface="Arial"/>
            </a:rPr>
            <a:t>ocorre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esse</a:t>
          </a:r>
          <a:r>
            <a:rPr lang="en-US" sz="1000" b="0" kern="1200">
              <a:latin typeface="Arial"/>
            </a:rPr>
            <a:t> </a:t>
          </a:r>
          <a:r>
            <a:rPr lang="en-US" sz="1000" b="0" kern="1200" err="1">
              <a:latin typeface="Arial"/>
            </a:rPr>
            <a:t>processo</a:t>
          </a:r>
          <a:r>
            <a:rPr lang="en-US" sz="1000" b="0" kern="1200">
              <a:latin typeface="Arial"/>
            </a:rPr>
            <a:t>?</a:t>
          </a:r>
        </a:p>
      </dsp:txBody>
      <dsp:txXfrm>
        <a:off x="1812567" y="1828800"/>
        <a:ext cx="2384744" cy="1082649"/>
      </dsp:txXfrm>
    </dsp:sp>
    <dsp:sp modelId="{853C2D94-E0EA-423E-A300-713BC69E5CE6}">
      <dsp:nvSpPr>
        <dsp:cNvPr id="0" name=""/>
        <dsp:cNvSpPr/>
      </dsp:nvSpPr>
      <dsp:spPr>
        <a:xfrm>
          <a:off x="1812567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Design de BDs</a:t>
          </a:r>
          <a:endParaRPr lang="en-US" sz="1400" b="1" kern="1200"/>
        </a:p>
      </dsp:txBody>
      <dsp:txXfrm>
        <a:off x="1812567" y="2911449"/>
        <a:ext cx="2384744" cy="380390"/>
      </dsp:txXfrm>
    </dsp:sp>
    <dsp:sp modelId="{071BD297-1357-40C4-90D7-2862B8D1E060}">
      <dsp:nvSpPr>
        <dsp:cNvPr id="0" name=""/>
        <dsp:cNvSpPr/>
      </dsp:nvSpPr>
      <dsp:spPr>
        <a:xfrm>
          <a:off x="1622372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59EAEF-CC2F-46AD-9420-C7CA34DB70E0}">
      <dsp:nvSpPr>
        <dsp:cNvPr id="0" name=""/>
        <dsp:cNvSpPr/>
      </dsp:nvSpPr>
      <dsp:spPr>
        <a:xfrm>
          <a:off x="1588137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AA90FD-FFF1-49F2-BF1F-A5F46356DE31}">
      <dsp:nvSpPr>
        <dsp:cNvPr id="0" name=""/>
        <dsp:cNvSpPr/>
      </dsp:nvSpPr>
      <dsp:spPr>
        <a:xfrm rot="8100000">
          <a:off x="2918757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D81E11-F72A-414D-ACE0-54317424C312}">
      <dsp:nvSpPr>
        <dsp:cNvPr id="0" name=""/>
        <dsp:cNvSpPr/>
      </dsp:nvSpPr>
      <dsp:spPr>
        <a:xfrm>
          <a:off x="2948638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64348-1A16-457F-9FBC-D14A6903A334}">
      <dsp:nvSpPr>
        <dsp:cNvPr id="0" name=""/>
        <dsp:cNvSpPr/>
      </dsp:nvSpPr>
      <dsp:spPr>
        <a:xfrm>
          <a:off x="3243441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3500" rIns="63500" bIns="9525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>
              <a:latin typeface="Arial"/>
            </a:rPr>
            <a:t> Requisitos relacionados ao SGBD</a:t>
          </a:r>
          <a:endParaRPr lang="en-US" sz="1000" kern="1200"/>
        </a:p>
      </dsp:txBody>
      <dsp:txXfrm>
        <a:off x="3243441" y="746150"/>
        <a:ext cx="2384744" cy="1082649"/>
      </dsp:txXfrm>
    </dsp:sp>
    <dsp:sp modelId="{6C713792-F57F-4474-A96D-24FA3B109E26}">
      <dsp:nvSpPr>
        <dsp:cNvPr id="0" name=""/>
        <dsp:cNvSpPr/>
      </dsp:nvSpPr>
      <dsp:spPr>
        <a:xfrm>
          <a:off x="3243441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 err="1">
              <a:latin typeface="Arial"/>
            </a:rPr>
            <a:t>Implementando</a:t>
          </a:r>
          <a:r>
            <a:rPr lang="en-US" sz="1400" b="1" kern="1200">
              <a:latin typeface="Arial"/>
            </a:rPr>
            <a:t> o </a:t>
          </a:r>
          <a:r>
            <a:rPr lang="en-US" sz="1400" b="1" kern="1200" err="1">
              <a:latin typeface="Arial"/>
            </a:rPr>
            <a:t>Modelo</a:t>
          </a:r>
        </a:p>
      </dsp:txBody>
      <dsp:txXfrm>
        <a:off x="3243441" y="365759"/>
        <a:ext cx="2384744" cy="380390"/>
      </dsp:txXfrm>
    </dsp:sp>
    <dsp:sp modelId="{6977B551-CDC0-4FF7-909C-2B0A55B54803}">
      <dsp:nvSpPr>
        <dsp:cNvPr id="0" name=""/>
        <dsp:cNvSpPr/>
      </dsp:nvSpPr>
      <dsp:spPr>
        <a:xfrm>
          <a:off x="305324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809F15F-6C96-4372-92FC-6EB27267530F}">
      <dsp:nvSpPr>
        <dsp:cNvPr id="0" name=""/>
        <dsp:cNvSpPr/>
      </dsp:nvSpPr>
      <dsp:spPr>
        <a:xfrm>
          <a:off x="3018256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94151-A7EE-444A-BCE5-95A922970230}">
      <dsp:nvSpPr>
        <dsp:cNvPr id="0" name=""/>
        <dsp:cNvSpPr/>
      </dsp:nvSpPr>
      <dsp:spPr>
        <a:xfrm rot="18900000">
          <a:off x="4349631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859A2C-0403-4922-8EAA-683BDB530154}">
      <dsp:nvSpPr>
        <dsp:cNvPr id="0" name=""/>
        <dsp:cNvSpPr/>
      </dsp:nvSpPr>
      <dsp:spPr>
        <a:xfrm>
          <a:off x="4379512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82CFF-EED6-4BAA-B0C1-5095C7D5A494}">
      <dsp:nvSpPr>
        <dsp:cNvPr id="0" name=""/>
        <dsp:cNvSpPr/>
      </dsp:nvSpPr>
      <dsp:spPr>
        <a:xfrm>
          <a:off x="4674315" y="182880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2D81660-CB17-4C05-9193-B81D84BBAFE0}">
      <dsp:nvSpPr>
        <dsp:cNvPr id="0" name=""/>
        <dsp:cNvSpPr/>
      </dsp:nvSpPr>
      <dsp:spPr>
        <a:xfrm>
          <a:off x="4674315" y="291144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kern="1200">
              <a:latin typeface="Arial"/>
            </a:rPr>
            <a:t> </a:t>
          </a:r>
          <a:r>
            <a:rPr lang="en-US" sz="1400" b="0" kern="1200">
              <a:latin typeface="Arial"/>
            </a:rPr>
            <a:t>Aplicações &amp; SGBDs</a:t>
          </a:r>
        </a:p>
      </dsp:txBody>
      <dsp:txXfrm>
        <a:off x="4674315" y="2911449"/>
        <a:ext cx="2384744" cy="380390"/>
      </dsp:txXfrm>
    </dsp:sp>
    <dsp:sp modelId="{9C067E83-F8A4-4164-82BB-57D266AFA680}">
      <dsp:nvSpPr>
        <dsp:cNvPr id="0" name=""/>
        <dsp:cNvSpPr/>
      </dsp:nvSpPr>
      <dsp:spPr>
        <a:xfrm>
          <a:off x="4484119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9EC4C5-95D9-41FA-BB78-54A8E1E3319D}">
      <dsp:nvSpPr>
        <dsp:cNvPr id="0" name=""/>
        <dsp:cNvSpPr/>
      </dsp:nvSpPr>
      <dsp:spPr>
        <a:xfrm>
          <a:off x="4449130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31F1E-1429-42B6-8E86-602362116CBB}">
      <dsp:nvSpPr>
        <dsp:cNvPr id="0" name=""/>
        <dsp:cNvSpPr/>
      </dsp:nvSpPr>
      <dsp:spPr>
        <a:xfrm rot="8100000">
          <a:off x="5780505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B42B61-8C1A-4E8A-B2D9-C74B9D295807}">
      <dsp:nvSpPr>
        <dsp:cNvPr id="0" name=""/>
        <dsp:cNvSpPr/>
      </dsp:nvSpPr>
      <dsp:spPr>
        <a:xfrm>
          <a:off x="5810386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2E7F72-B3FD-4EC5-98BF-F8B8856ABC54}">
      <dsp:nvSpPr>
        <dsp:cNvPr id="0" name=""/>
        <dsp:cNvSpPr/>
      </dsp:nvSpPr>
      <dsp:spPr>
        <a:xfrm>
          <a:off x="6105188" y="746150"/>
          <a:ext cx="2384744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0511EE-2812-423D-B077-9DFDFE3BD054}">
      <dsp:nvSpPr>
        <dsp:cNvPr id="0" name=""/>
        <dsp:cNvSpPr/>
      </dsp:nvSpPr>
      <dsp:spPr>
        <a:xfrm>
          <a:off x="6105188" y="365759"/>
          <a:ext cx="2384744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kern="1200">
              <a:latin typeface="Arial"/>
            </a:rPr>
            <a:t>Exemplo de aplicação SGBD</a:t>
          </a:r>
        </a:p>
      </dsp:txBody>
      <dsp:txXfrm>
        <a:off x="6105188" y="365759"/>
        <a:ext cx="2384744" cy="380390"/>
      </dsp:txXfrm>
    </dsp:sp>
    <dsp:sp modelId="{3B582A13-9087-4D94-9870-B921CCAB4051}">
      <dsp:nvSpPr>
        <dsp:cNvPr id="0" name=""/>
        <dsp:cNvSpPr/>
      </dsp:nvSpPr>
      <dsp:spPr>
        <a:xfrm>
          <a:off x="5914993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11ED00-78ED-4D66-8815-A0D0F990190E}">
      <dsp:nvSpPr>
        <dsp:cNvPr id="0" name=""/>
        <dsp:cNvSpPr/>
      </dsp:nvSpPr>
      <dsp:spPr>
        <a:xfrm>
          <a:off x="5880004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50002B8-8E73-4894-9B12-75D21BE89ED6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ECE91F-5930-4EA5-B9B1-3F35604BF27D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5FBCE24-C868-4624-9504-AEEAFE4F6339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6E107-AD4A-40DC-B0D8-A74B6569B0C6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Tipos de entidades </a:t>
          </a:r>
        </a:p>
      </dsp:txBody>
      <dsp:txXfrm>
        <a:off x="307019" y="292435"/>
        <a:ext cx="2005496" cy="304132"/>
      </dsp:txXfrm>
    </dsp:sp>
    <dsp:sp modelId="{86B19525-AF24-4289-B25E-CE6AC39C4D53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F5BB08-B785-490A-9391-55D3DC5D70A6}">
      <dsp:nvSpPr>
        <dsp:cNvPr id="0" name=""/>
        <dsp:cNvSpPr/>
      </dsp:nvSpPr>
      <dsp:spPr>
        <a:xfrm>
          <a:off x="127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A83FA4-1F30-4707-BCF4-98F85A32AF87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216D3D-165D-41E6-92EC-DB1D78E54C8A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001CA03-F1C7-4906-A9D5-A9E00F7BD1A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DE03966-A97F-44D6-837C-C9E61195C1B4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Atributos e chaves</a:t>
          </a:r>
        </a:p>
      </dsp:txBody>
      <dsp:txXfrm>
        <a:off x="1511233" y="2327786"/>
        <a:ext cx="2005496" cy="304132"/>
      </dsp:txXfrm>
    </dsp:sp>
    <dsp:sp modelId="{E5F220C9-DFDD-4C4A-8CBD-D7CAC2816C8A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6151F1-EF19-48A5-953E-29D96206DC1B}">
      <dsp:nvSpPr>
        <dsp:cNvPr id="0" name=""/>
        <dsp:cNvSpPr/>
      </dsp:nvSpPr>
      <dsp:spPr>
        <a:xfrm>
          <a:off x="133179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3F01D9-7E8D-483D-A339-AF3DB59DD60B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5D2C7A-74F2-4AF6-BC32-3D18617633C4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D60AA0-03BC-479F-A50D-60DFF7032AA2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776882A-36DF-4EF2-882A-CCD37BA630AD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Relacionamentos</a:t>
          </a:r>
          <a:endParaRPr lang="pt-BR" sz="1500" kern="1200" dirty="0"/>
        </a:p>
      </dsp:txBody>
      <dsp:txXfrm>
        <a:off x="2715447" y="292435"/>
        <a:ext cx="2005496" cy="304132"/>
      </dsp:txXfrm>
    </dsp:sp>
    <dsp:sp modelId="{77ACE23D-B971-41B5-8EF8-56AAF4737CF0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45CFF3B-28CE-47CF-95C8-75453810B17A}">
      <dsp:nvSpPr>
        <dsp:cNvPr id="0" name=""/>
        <dsp:cNvSpPr/>
      </dsp:nvSpPr>
      <dsp:spPr>
        <a:xfrm>
          <a:off x="253600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C644CA-4D42-4E3E-ADF0-D0FF9CF99C01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015C46-F490-452B-90DA-C305EE8B097C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B6A9F1-8FDD-4A67-BCA0-85BD0688C2B7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0227A6-613A-48E5-82ED-4FDB05FC8C9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Papéis e </a:t>
          </a:r>
          <a:r>
            <a:rPr lang="pt-BR" sz="1500" kern="1200" dirty="0" err="1">
              <a:latin typeface="Arial"/>
            </a:rPr>
            <a:t>Constraints</a:t>
          </a:r>
          <a:endParaRPr lang="pt-BR" sz="1500" kern="1200" dirty="0">
            <a:latin typeface="Arial"/>
          </a:endParaRPr>
        </a:p>
      </dsp:txBody>
      <dsp:txXfrm>
        <a:off x="3919660" y="2327786"/>
        <a:ext cx="2005496" cy="304132"/>
      </dsp:txXfrm>
    </dsp:sp>
    <dsp:sp modelId="{9110E5B2-DC3D-49AF-8FB5-AB420D6DE618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AADC021-0881-4985-A924-902920D7BD2D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331583-83C6-4633-BF9F-71456E6D739D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1AE276-2549-4195-A4E1-4A4E385C1862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E14F63-80D5-42BD-AC96-802F01AFDFD4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E2F231-BD53-4A82-8D68-54D8BE7F082C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Esquema relacional</a:t>
          </a:r>
          <a:endParaRPr lang="pt-BR" sz="1500" kern="1200" dirty="0" err="1">
            <a:latin typeface="Arial"/>
          </a:endParaRPr>
        </a:p>
      </dsp:txBody>
      <dsp:txXfrm>
        <a:off x="5123874" y="292435"/>
        <a:ext cx="2005496" cy="304132"/>
      </dsp:txXfrm>
    </dsp:sp>
    <dsp:sp modelId="{87D7C66B-7A06-4F61-BF8A-7D33317B9EFE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FF2E28F-8BE2-44BA-94FB-F53A5F3BD6B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51D58-3934-4332-AACD-103F74336271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02276-5728-4C75-91DD-4A153AE1FA7E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AE6BB1F-E3E3-4D51-888A-574F370DA95E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57B29B-0B44-4A03-9A3B-6F749B5286DF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95250" bIns="0" numCol="1" spcCol="1270" anchor="ctr" anchorCtr="0">
          <a:noAutofit/>
        </a:bodyPr>
        <a:lstStyle/>
        <a:p>
          <a:pPr marL="0" lvl="0" indent="0" algn="l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500" kern="1200" dirty="0">
              <a:latin typeface="Arial"/>
            </a:rPr>
            <a:t>Diagrama ER</a:t>
          </a:r>
        </a:p>
      </dsp:txBody>
      <dsp:txXfrm>
        <a:off x="6328088" y="2327786"/>
        <a:ext cx="2005496" cy="304132"/>
      </dsp:txXfrm>
    </dsp:sp>
    <dsp:sp modelId="{132274D0-6D48-4DFE-824C-43132619BAC8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9DC86D6-89EF-496E-98D5-4BFA12F2A413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7426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1316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7019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7019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Conceitual</a:t>
          </a:r>
        </a:p>
      </dsp:txBody>
      <dsp:txXfrm>
        <a:off x="307019" y="292435"/>
        <a:ext cx="2005496" cy="304132"/>
      </dsp:txXfrm>
    </dsp:sp>
    <dsp:sp modelId="{72AFE53F-383C-4B7D-9E04-E824D80E3ED8}">
      <dsp:nvSpPr>
        <dsp:cNvPr id="0" name=""/>
        <dsp:cNvSpPr/>
      </dsp:nvSpPr>
      <dsp:spPr>
        <a:xfrm>
          <a:off x="154953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7090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1251639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1275530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1511233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1511233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Lógico</a:t>
          </a:r>
        </a:p>
      </dsp:txBody>
      <dsp:txXfrm>
        <a:off x="1511233" y="2327786"/>
        <a:ext cx="2005496" cy="304132"/>
      </dsp:txXfrm>
    </dsp:sp>
    <dsp:sp modelId="{FA9CB172-78AA-4EEF-BA0D-62680578050C}">
      <dsp:nvSpPr>
        <dsp:cNvPr id="0" name=""/>
        <dsp:cNvSpPr/>
      </dsp:nvSpPr>
      <dsp:spPr>
        <a:xfrm>
          <a:off x="1359167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1331303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245585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2479744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2715447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2715447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/>
            <a:t>Projeto Físico</a:t>
          </a:r>
        </a:p>
      </dsp:txBody>
      <dsp:txXfrm>
        <a:off x="2715447" y="292435"/>
        <a:ext cx="2005496" cy="304132"/>
      </dsp:txXfrm>
    </dsp:sp>
    <dsp:sp modelId="{31A4F2C4-F28F-4D39-AFA7-E904D69EAEEF}">
      <dsp:nvSpPr>
        <dsp:cNvPr id="0" name=""/>
        <dsp:cNvSpPr/>
      </dsp:nvSpPr>
      <dsp:spPr>
        <a:xfrm>
          <a:off x="256338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253551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E98F41-B983-4007-8939-F2621D74A890}">
      <dsp:nvSpPr>
        <dsp:cNvPr id="0" name=""/>
        <dsp:cNvSpPr/>
      </dsp:nvSpPr>
      <dsp:spPr>
        <a:xfrm rot="18900000">
          <a:off x="366006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BC3EAA-FE7C-4CAF-8B00-39DF47A449BE}">
      <dsp:nvSpPr>
        <dsp:cNvPr id="0" name=""/>
        <dsp:cNvSpPr/>
      </dsp:nvSpPr>
      <dsp:spPr>
        <a:xfrm>
          <a:off x="368395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34BB7BF-FEC8-49A4-B1B0-5BE729F529D9}">
      <dsp:nvSpPr>
        <dsp:cNvPr id="0" name=""/>
        <dsp:cNvSpPr/>
      </dsp:nvSpPr>
      <dsp:spPr>
        <a:xfrm>
          <a:off x="3919660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3BC663-B5F0-44FD-A90A-3CB5CE91AFF2}">
      <dsp:nvSpPr>
        <dsp:cNvPr id="0" name=""/>
        <dsp:cNvSpPr/>
      </dsp:nvSpPr>
      <dsp:spPr>
        <a:xfrm>
          <a:off x="3919660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Validação</a:t>
          </a:r>
        </a:p>
      </dsp:txBody>
      <dsp:txXfrm>
        <a:off x="3919660" y="2327786"/>
        <a:ext cx="2005496" cy="304132"/>
      </dsp:txXfrm>
    </dsp:sp>
    <dsp:sp modelId="{B5D0535F-99D5-465E-BE59-0453534F269B}">
      <dsp:nvSpPr>
        <dsp:cNvPr id="0" name=""/>
        <dsp:cNvSpPr/>
      </dsp:nvSpPr>
      <dsp:spPr>
        <a:xfrm>
          <a:off x="376759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52EFED-8E5D-45F9-999E-910DC497B2CB}">
      <dsp:nvSpPr>
        <dsp:cNvPr id="0" name=""/>
        <dsp:cNvSpPr/>
      </dsp:nvSpPr>
      <dsp:spPr>
        <a:xfrm>
          <a:off x="373973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AC6713-700C-4F4D-A6B8-889F95CBF575}">
      <dsp:nvSpPr>
        <dsp:cNvPr id="0" name=""/>
        <dsp:cNvSpPr/>
      </dsp:nvSpPr>
      <dsp:spPr>
        <a:xfrm rot="8100000">
          <a:off x="4864280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5D1DDD-03D4-456F-BFD2-F7FDBB535AC7}">
      <dsp:nvSpPr>
        <dsp:cNvPr id="0" name=""/>
        <dsp:cNvSpPr/>
      </dsp:nvSpPr>
      <dsp:spPr>
        <a:xfrm>
          <a:off x="4888171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A0F213-12FA-4018-B69C-5C9B1331F660}">
      <dsp:nvSpPr>
        <dsp:cNvPr id="0" name=""/>
        <dsp:cNvSpPr/>
      </dsp:nvSpPr>
      <dsp:spPr>
        <a:xfrm>
          <a:off x="5123874" y="596568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FAE4FD-1F6F-4365-8BC8-4A1F5228ECB7}">
      <dsp:nvSpPr>
        <dsp:cNvPr id="0" name=""/>
        <dsp:cNvSpPr/>
      </dsp:nvSpPr>
      <dsp:spPr>
        <a:xfrm>
          <a:off x="5123874" y="292435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Produção</a:t>
          </a:r>
        </a:p>
      </dsp:txBody>
      <dsp:txXfrm>
        <a:off x="5123874" y="292435"/>
        <a:ext cx="2005496" cy="304132"/>
      </dsp:txXfrm>
    </dsp:sp>
    <dsp:sp modelId="{C609AC16-AA80-4B49-AC45-E4FE5331B191}">
      <dsp:nvSpPr>
        <dsp:cNvPr id="0" name=""/>
        <dsp:cNvSpPr/>
      </dsp:nvSpPr>
      <dsp:spPr>
        <a:xfrm>
          <a:off x="497180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6EB398-690C-45BD-BD16-2D505216AE98}">
      <dsp:nvSpPr>
        <dsp:cNvPr id="0" name=""/>
        <dsp:cNvSpPr/>
      </dsp:nvSpPr>
      <dsp:spPr>
        <a:xfrm>
          <a:off x="4943944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2C497B-5881-4CFF-A49C-4EBD0E411984}">
      <dsp:nvSpPr>
        <dsp:cNvPr id="0" name=""/>
        <dsp:cNvSpPr/>
      </dsp:nvSpPr>
      <dsp:spPr>
        <a:xfrm rot="18900000">
          <a:off x="6068494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6DBBEA-90C1-4646-B331-E8F64842D221}">
      <dsp:nvSpPr>
        <dsp:cNvPr id="0" name=""/>
        <dsp:cNvSpPr/>
      </dsp:nvSpPr>
      <dsp:spPr>
        <a:xfrm>
          <a:off x="6092385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BA5875-BC16-4253-9CE7-CCBEF616215D}">
      <dsp:nvSpPr>
        <dsp:cNvPr id="0" name=""/>
        <dsp:cNvSpPr/>
      </dsp:nvSpPr>
      <dsp:spPr>
        <a:xfrm>
          <a:off x="6328088" y="1462177"/>
          <a:ext cx="2005496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CDF348-A0AE-401A-846C-1CE6D28C02A2}">
      <dsp:nvSpPr>
        <dsp:cNvPr id="0" name=""/>
        <dsp:cNvSpPr/>
      </dsp:nvSpPr>
      <dsp:spPr>
        <a:xfrm>
          <a:off x="6328088" y="2327786"/>
          <a:ext cx="2005496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0160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600" kern="1200">
              <a:latin typeface="Arial"/>
            </a:rPr>
            <a:t>Manutenção</a:t>
          </a:r>
        </a:p>
      </dsp:txBody>
      <dsp:txXfrm>
        <a:off x="6328088" y="2327786"/>
        <a:ext cx="2005496" cy="304132"/>
      </dsp:txXfrm>
    </dsp:sp>
    <dsp:sp modelId="{4C0B3F73-0A79-463A-B71D-61BABF653691}">
      <dsp:nvSpPr>
        <dsp:cNvPr id="0" name=""/>
        <dsp:cNvSpPr/>
      </dsp:nvSpPr>
      <dsp:spPr>
        <a:xfrm>
          <a:off x="6176021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1AACCB8-F841-4BAE-936A-9FF9F9867BF1}">
      <dsp:nvSpPr>
        <dsp:cNvPr id="0" name=""/>
        <dsp:cNvSpPr/>
      </dsp:nvSpPr>
      <dsp:spPr>
        <a:xfrm>
          <a:off x="6148158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7E55C-0CF0-4D10-93A7-741D1BAE47F4}">
      <dsp:nvSpPr>
        <dsp:cNvPr id="0" name=""/>
        <dsp:cNvSpPr/>
      </dsp:nvSpPr>
      <dsp:spPr>
        <a:xfrm>
          <a:off x="0" y="87858"/>
          <a:ext cx="5262253" cy="3288908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83B6E2-0B9C-4EF5-8E24-DC13823F98C4}">
      <dsp:nvSpPr>
        <dsp:cNvPr id="0" name=""/>
        <dsp:cNvSpPr/>
      </dsp:nvSpPr>
      <dsp:spPr>
        <a:xfrm>
          <a:off x="668306" y="2357863"/>
          <a:ext cx="136818" cy="13681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0E09B9-F632-4FFD-84FD-4CD27341661E}">
      <dsp:nvSpPr>
        <dsp:cNvPr id="0" name=""/>
        <dsp:cNvSpPr/>
      </dsp:nvSpPr>
      <dsp:spPr>
        <a:xfrm>
          <a:off x="736715" y="2426272"/>
          <a:ext cx="1226104" cy="9504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497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Design</a:t>
          </a:r>
          <a:endParaRPr lang="pt-BR" sz="1200" kern="1200"/>
        </a:p>
      </dsp:txBody>
      <dsp:txXfrm>
        <a:off x="736715" y="2426272"/>
        <a:ext cx="1226104" cy="950494"/>
      </dsp:txXfrm>
    </dsp:sp>
    <dsp:sp modelId="{E435D805-70F6-400B-87C5-1DAE18DC2A61}">
      <dsp:nvSpPr>
        <dsp:cNvPr id="0" name=""/>
        <dsp:cNvSpPr/>
      </dsp:nvSpPr>
      <dsp:spPr>
        <a:xfrm>
          <a:off x="1875993" y="1463938"/>
          <a:ext cx="247325" cy="24732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78D85-F26C-4C26-894F-BAA21ABC7C95}">
      <dsp:nvSpPr>
        <dsp:cNvPr id="0" name=""/>
        <dsp:cNvSpPr/>
      </dsp:nvSpPr>
      <dsp:spPr>
        <a:xfrm>
          <a:off x="1999656" y="1587601"/>
          <a:ext cx="1262940" cy="17891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05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Implementação</a:t>
          </a:r>
          <a:endParaRPr lang="pt-BR" sz="1200" kern="1200"/>
        </a:p>
      </dsp:txBody>
      <dsp:txXfrm>
        <a:off x="1999656" y="1587601"/>
        <a:ext cx="1262940" cy="1789166"/>
      </dsp:txXfrm>
    </dsp:sp>
    <dsp:sp modelId="{AA95FAF3-FC2B-4810-B42E-FD8BAB3AA8F7}">
      <dsp:nvSpPr>
        <dsp:cNvPr id="0" name=""/>
        <dsp:cNvSpPr/>
      </dsp:nvSpPr>
      <dsp:spPr>
        <a:xfrm>
          <a:off x="3328375" y="919952"/>
          <a:ext cx="342046" cy="34204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A0FEA5-E902-4F15-9E74-2169D68B2313}">
      <dsp:nvSpPr>
        <dsp:cNvPr id="0" name=""/>
        <dsp:cNvSpPr/>
      </dsp:nvSpPr>
      <dsp:spPr>
        <a:xfrm>
          <a:off x="3499398" y="1090975"/>
          <a:ext cx="1262940" cy="22857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1243" tIns="0" rIns="0" bIns="0" numCol="1" spcCol="1270" anchor="t" anchorCtr="0">
          <a:noAutofit/>
        </a:bodyPr>
        <a:lstStyle/>
        <a:p>
          <a:pPr marL="0" lvl="0" indent="0" algn="l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200" kern="1200">
              <a:latin typeface="Arial"/>
            </a:rPr>
            <a:t> Teste</a:t>
          </a:r>
          <a:endParaRPr lang="pt-BR" sz="1200" kern="1200"/>
        </a:p>
      </dsp:txBody>
      <dsp:txXfrm>
        <a:off x="3499398" y="1090975"/>
        <a:ext cx="1262940" cy="228579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C2D9F6-5678-4BCA-99E9-03C06982D32B}">
      <dsp:nvSpPr>
        <dsp:cNvPr id="0" name=""/>
        <dsp:cNvSpPr/>
      </dsp:nvSpPr>
      <dsp:spPr>
        <a:xfrm>
          <a:off x="4246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Conceitual</a:t>
          </a:r>
          <a:endParaRPr lang="pt-BR" sz="1800" kern="1200"/>
        </a:p>
      </dsp:txBody>
      <dsp:txXfrm>
        <a:off x="26552" y="568539"/>
        <a:ext cx="1224672" cy="716958"/>
      </dsp:txXfrm>
    </dsp:sp>
    <dsp:sp modelId="{7FC6E9AC-BD1D-4014-B2E9-42E27CF07069}">
      <dsp:nvSpPr>
        <dsp:cNvPr id="0" name=""/>
        <dsp:cNvSpPr/>
      </dsp:nvSpPr>
      <dsp:spPr>
        <a:xfrm>
          <a:off x="1385227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1385227" y="832583"/>
        <a:ext cx="188362" cy="188870"/>
      </dsp:txXfrm>
    </dsp:sp>
    <dsp:sp modelId="{4463FDC3-A473-44CB-A655-94DE71B2B210}">
      <dsp:nvSpPr>
        <dsp:cNvPr id="0" name=""/>
        <dsp:cNvSpPr/>
      </dsp:nvSpPr>
      <dsp:spPr>
        <a:xfrm>
          <a:off x="1781244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Lógico</a:t>
          </a:r>
        </a:p>
      </dsp:txBody>
      <dsp:txXfrm>
        <a:off x="1803550" y="568539"/>
        <a:ext cx="1224672" cy="716958"/>
      </dsp:txXfrm>
    </dsp:sp>
    <dsp:sp modelId="{09E74C2A-249F-4238-9AFB-4D20F63E91A6}">
      <dsp:nvSpPr>
        <dsp:cNvPr id="0" name=""/>
        <dsp:cNvSpPr/>
      </dsp:nvSpPr>
      <dsp:spPr>
        <a:xfrm>
          <a:off x="3162225" y="769627"/>
          <a:ext cx="269088" cy="3147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400" kern="1200"/>
        </a:p>
      </dsp:txBody>
      <dsp:txXfrm>
        <a:off x="3162225" y="832583"/>
        <a:ext cx="188362" cy="188870"/>
      </dsp:txXfrm>
    </dsp:sp>
    <dsp:sp modelId="{9D965C9C-56A1-4C94-8E6E-89E526177CA1}">
      <dsp:nvSpPr>
        <dsp:cNvPr id="0" name=""/>
        <dsp:cNvSpPr/>
      </dsp:nvSpPr>
      <dsp:spPr>
        <a:xfrm>
          <a:off x="3558242" y="546233"/>
          <a:ext cx="1269284" cy="761570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800" kern="1200">
              <a:latin typeface="Arial"/>
            </a:rPr>
            <a:t>Físico</a:t>
          </a:r>
          <a:endParaRPr lang="pt-BR" sz="1800" kern="1200"/>
        </a:p>
      </dsp:txBody>
      <dsp:txXfrm>
        <a:off x="3580548" y="568539"/>
        <a:ext cx="1224672" cy="71695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 dirty="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46066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199224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5780103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84353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65449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920090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68111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9217219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742976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953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020551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729915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717743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Mai fácil de manipular se comparado ao conjunto de instâncias (maior que o esquema)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4518741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9888153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1381853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0924340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063651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3490087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77113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90984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3951019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370717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0025626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2475606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37521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617545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7488170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8824476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8026070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328391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02937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56510737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93910980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61710582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06496134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883129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08781915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51961923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0322168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 composto (projetos, hora) ou (empregado, hora)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1242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63163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Atributos </a:t>
            </a:r>
            <a:r>
              <a:rPr lang="pt-BR" dirty="0" err="1"/>
              <a:t>project</a:t>
            </a:r>
            <a:r>
              <a:rPr lang="pt-BR" dirty="0"/>
              <a:t>, hora</a:t>
            </a:r>
          </a:p>
          <a:p>
            <a:pPr marL="0" indent="0">
              <a:buNone/>
            </a:pPr>
            <a:r>
              <a:rPr lang="pt-BR" dirty="0"/>
              <a:t>A informação pode estar relacionada ao projeto ou a entidade empregados. Contudo, a visão de empregados por projeto não reflete o número de horas gasta.</a:t>
            </a:r>
          </a:p>
          <a:p>
            <a:pPr marL="0" indent="0">
              <a:buNone/>
            </a:pPr>
            <a:r>
              <a:rPr lang="pt-BR" dirty="0"/>
              <a:t>Assim, a melhor abordagem a ser utilizada está em associar o tempo ao empregado, ou seja, em </a:t>
            </a:r>
            <a:r>
              <a:rPr lang="pt-BR" dirty="0" err="1"/>
              <a:t>works_on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308548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574931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0161564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57825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/>
              <a:t>In the initial design of entity types, relationships are typically captured in</a:t>
            </a:r>
            <a:endParaRPr lang="pt-BR"/>
          </a:p>
          <a:p>
            <a:pPr>
              <a:buNone/>
            </a:pPr>
            <a:r>
              <a:rPr lang="en-US" dirty="0"/>
              <a:t>the form of attributes. As the design is refined, these attributes get converted into</a:t>
            </a:r>
          </a:p>
          <a:p>
            <a:pPr marL="0" indent="0">
              <a:buNone/>
            </a:pPr>
            <a:r>
              <a:rPr lang="en-US" dirty="0"/>
              <a:t>relationships between entity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7765210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537245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60368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00475180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5380151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dirty="0" err="1"/>
              <a:t>Ajuda</a:t>
            </a:r>
            <a:r>
              <a:rPr lang="en-US" dirty="0"/>
              <a:t> a </a:t>
            </a:r>
            <a:r>
              <a:rPr lang="en-US" dirty="0" err="1"/>
              <a:t>explicar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funciona</a:t>
            </a:r>
            <a:r>
              <a:rPr lang="en-US" dirty="0"/>
              <a:t> e o que </a:t>
            </a:r>
            <a:r>
              <a:rPr lang="en-US" dirty="0" err="1"/>
              <a:t>significa</a:t>
            </a:r>
            <a:r>
              <a:rPr lang="en-US" dirty="0"/>
              <a:t> o </a:t>
            </a:r>
            <a:r>
              <a:rPr lang="en-US" dirty="0" err="1"/>
              <a:t>relacionamento</a:t>
            </a:r>
            <a:r>
              <a:rPr lang="en-US" dirty="0"/>
              <a:t>.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precisamos</a:t>
            </a:r>
            <a:r>
              <a:rPr lang="en-US" dirty="0"/>
              <a:t> </a:t>
            </a:r>
            <a:r>
              <a:rPr lang="en-US" dirty="0" err="1"/>
              <a:t>nomear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papéis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nomes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entidade</a:t>
            </a:r>
            <a:r>
              <a:rPr lang="en-US" dirty="0"/>
              <a:t> </a:t>
            </a:r>
            <a:r>
              <a:rPr lang="en-US" dirty="0" err="1"/>
              <a:t>especificam</a:t>
            </a:r>
            <a:r>
              <a:rPr lang="en-US" dirty="0"/>
              <a:t> o </a:t>
            </a:r>
            <a:r>
              <a:rPr lang="en-US" dirty="0" err="1"/>
              <a:t>papel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44877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3834899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25929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388936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9084886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91574098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96482165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9207718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</a:t>
            </a:r>
          </a:p>
        </p:txBody>
      </p:sp>
    </p:spTree>
    <p:extLst>
      <p:ext uri="{BB962C8B-B14F-4D97-AF65-F5344CB8AC3E}">
        <p14:creationId xmlns:p14="http://schemas.microsoft.com/office/powerpoint/2010/main" val="1446096119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 dirty="0"/>
              <a:t>Migração de atributos para o lado N onde a cardinalidade fica em 1:N.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Migração possível para ambos os lados em 1:1.</a:t>
            </a:r>
          </a:p>
          <a:p>
            <a:pPr marL="0" indent="0">
              <a:buNone/>
            </a:pPr>
            <a:r>
              <a:rPr lang="pt-BR" dirty="0"/>
              <a:t>Para relacionamentos com cardinalidade N:M o atributo é influenciado por ambas entidades. O atributo não pode ser separado em apenas uma entidade.</a:t>
            </a:r>
          </a:p>
        </p:txBody>
      </p:sp>
    </p:spTree>
    <p:extLst>
      <p:ext uri="{BB962C8B-B14F-4D97-AF65-F5344CB8AC3E}">
        <p14:creationId xmlns:p14="http://schemas.microsoft.com/office/powerpoint/2010/main" val="3180638940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2952385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Chave parcial para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3960443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68543083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638188792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218466754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Toda entidade fraca precisa ter uma entidade que a identifique. </a:t>
            </a:r>
            <a:r>
              <a:rPr lang="pt-BR" dirty="0" err="1"/>
              <a:t>COntudo</a:t>
            </a:r>
            <a:r>
              <a:rPr lang="pt-BR" dirty="0"/>
              <a:t>, nem todo relacionamento de </a:t>
            </a:r>
            <a:r>
              <a:rPr lang="pt-BR" dirty="0" err="1"/>
              <a:t>depêndencia</a:t>
            </a:r>
            <a:r>
              <a:rPr lang="pt-BR" dirty="0"/>
              <a:t> gera uma entidade fraca.</a:t>
            </a:r>
          </a:p>
        </p:txBody>
      </p:sp>
    </p:spTree>
    <p:extLst>
      <p:ext uri="{BB962C8B-B14F-4D97-AF65-F5344CB8AC3E}">
        <p14:creationId xmlns:p14="http://schemas.microsoft.com/office/powerpoint/2010/main" val="853636699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9274528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0036806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Nomes retirados após narrativa.</a:t>
            </a:r>
          </a:p>
          <a:p>
            <a:pPr marL="0" indent="0">
              <a:buNone/>
            </a:pPr>
            <a:r>
              <a:rPr lang="pt-BR" dirty="0"/>
              <a:t>Relacionamento (verbos)</a:t>
            </a:r>
          </a:p>
          <a:p>
            <a:pPr marL="0" indent="0">
              <a:buNone/>
            </a:pPr>
            <a:r>
              <a:rPr lang="pt-BR" dirty="0"/>
              <a:t>Atributos, e Entidade  (Substantivos)</a:t>
            </a:r>
          </a:p>
          <a:p>
            <a:pPr marL="0" indent="0">
              <a:buNone/>
            </a:pPr>
            <a:r>
              <a:rPr lang="pt-BR" dirty="0"/>
              <a:t> O nome do relacionamento deve corresponder a uma relação binária, </a:t>
            </a:r>
            <a:r>
              <a:rPr lang="pt-BR" dirty="0" err="1"/>
              <a:t>ex</a:t>
            </a:r>
            <a:r>
              <a:rPr lang="pt-BR" dirty="0"/>
              <a:t>: empregado </a:t>
            </a:r>
            <a:r>
              <a:rPr lang="pt-BR" dirty="0" err="1"/>
              <a:t>tem_dependentes</a:t>
            </a:r>
            <a:r>
              <a:rPr lang="pt-BR" dirty="0"/>
              <a:t> de dependentes</a:t>
            </a:r>
          </a:p>
        </p:txBody>
      </p:sp>
    </p:spTree>
    <p:extLst>
      <p:ext uri="{BB962C8B-B14F-4D97-AF65-F5344CB8AC3E}">
        <p14:creationId xmlns:p14="http://schemas.microsoft.com/office/powerpoint/2010/main" val="301265818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2927066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78780570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934201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5492221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Participação total de dependente enquanto a de empregado é parcial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6608154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04686027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9486925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0528443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4487692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6395536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93120668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1678772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51680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421809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2133817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7683907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5535350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271367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9960351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00018163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28773222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61431902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71221118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Em algumas ferramentas de design possuem uma variação do modelo ER que não permitem relacionamentos de alto grau como ternário.</a:t>
            </a:r>
          </a:p>
          <a:p>
            <a:pPr marL="0" indent="0">
              <a:buNone/>
            </a:pPr>
            <a:r>
              <a:rPr lang="pt-BR" dirty="0"/>
              <a:t>Neste caso, o relacionamento ternário deve ser representado com uma entidade fraca</a:t>
            </a:r>
          </a:p>
        </p:txBody>
      </p:sp>
    </p:spTree>
    <p:extLst>
      <p:ext uri="{BB962C8B-B14F-4D97-AF65-F5344CB8AC3E}">
        <p14:creationId xmlns:p14="http://schemas.microsoft.com/office/powerpoint/2010/main" val="1433800356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0613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4748003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338096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55506542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03448463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6933521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78725071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64601214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5553657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33762564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7428066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65706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1108980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89401067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49598945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562799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2545055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006187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6920653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51266225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8556546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2994774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65223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323073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34537487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3014123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86822138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0905237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2048968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7154898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7338994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6974187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9939734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758032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3606296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2730160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367629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9146763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5992758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940132823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24671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12556289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78145549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As subclasses representam a mesma entidade de mundo real que a superclasse</a:t>
            </a:r>
          </a:p>
        </p:txBody>
      </p:sp>
    </p:spTree>
    <p:extLst>
      <p:ext uri="{BB962C8B-B14F-4D97-AF65-F5344CB8AC3E}">
        <p14:creationId xmlns:p14="http://schemas.microsoft.com/office/powerpoint/2010/main" val="3893266734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923235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8370394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7749890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4623080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728635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01009984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8215586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Uma subclasse pertence a apenas 1 superclasse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92943911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9598376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0789347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1119880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07704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009621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2818302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2021683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00871484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281353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1984304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7796939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74376952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58084939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15932622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3047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03786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5149008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11322441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0738360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0984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5380840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51557045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0442887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01020643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8132497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501152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7791781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7660917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1106070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95322849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202650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0049301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21657918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2005300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7218161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51588169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11459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5128275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074107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16295da5bc_1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116295da5bc_1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170877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795506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3297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100733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95076562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 dirty="0"/>
              <a:t>Os atributos complexos são semelhantes aos elementos complexos em XML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39541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47835677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78744498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5799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1131461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3356805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709118942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094408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2256132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9920261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466384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78379150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0401750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4491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014747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1209096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69439185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7295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16385018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79450898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00552957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466377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41878293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5587144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97724414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406658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4756140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17998616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Os atributos complexos são semelhantes aos elementos complexos em XML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3769312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59037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9391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9103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22900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8494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67963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30543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73777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22876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25580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52641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4675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4050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9059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16311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47378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7081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67668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2038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35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83781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93870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459225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437916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0319049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27518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447000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5336172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O modelo básico de dados pode ser utilizado para definir as queries e operações durante a análise de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469288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4073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322042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50120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78106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042038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899515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Pode ser automatizado ou </a:t>
            </a:r>
            <a:r>
              <a:rPr lang="pt-BR" err="1"/>
              <a:t>semi-automoatizado</a:t>
            </a:r>
            <a:r>
              <a:rPr lang="pt-BR"/>
              <a:t> com ferramentas de design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0041656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65077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484532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489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68503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9441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5228094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298998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62539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90509196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9760047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3599385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612561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47392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3147091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281316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Conceitos de alto nível são os tipos de entidades, relacionamentos, </a:t>
            </a:r>
            <a:r>
              <a:rPr lang="pt-BR" err="1"/>
              <a:t>constraints</a:t>
            </a:r>
            <a:r>
              <a:rPr lang="pt-BR"/>
              <a:t> ....</a:t>
            </a:r>
          </a:p>
          <a:p>
            <a:pPr marL="0" indent="0">
              <a:buNone/>
            </a:pPr>
            <a:r>
              <a:rPr lang="pt-BR"/>
              <a:t>Não possui detalhes de implementação então </a:t>
            </a:r>
            <a:r>
              <a:rPr lang="pt-BR" err="1"/>
              <a:t>pe</a:t>
            </a:r>
            <a:r>
              <a:rPr lang="pt-BR"/>
              <a:t> fácil de ser passado para pessoas leigas.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Foco nos dados traz clareza e facilidade para construção do modelo</a:t>
            </a:r>
          </a:p>
        </p:txBody>
      </p:sp>
    </p:spTree>
    <p:extLst>
      <p:ext uri="{BB962C8B-B14F-4D97-AF65-F5344CB8AC3E}">
        <p14:creationId xmlns:p14="http://schemas.microsoft.com/office/powerpoint/2010/main" val="137001802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790186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594162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61580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457764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791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48684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556770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3284017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11677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84273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02622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012564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07200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345813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57032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6367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666482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42451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9681674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4363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6.svg"/><Relationship Id="rId5" Type="http://schemas.openxmlformats.org/officeDocument/2006/relationships/image" Target="../media/image85.png"/><Relationship Id="rId4" Type="http://schemas.openxmlformats.org/officeDocument/2006/relationships/image" Target="../media/image70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svg"/><Relationship Id="rId3" Type="http://schemas.openxmlformats.org/officeDocument/2006/relationships/image" Target="../media/image90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svg"/><Relationship Id="rId5" Type="http://schemas.openxmlformats.org/officeDocument/2006/relationships/image" Target="../media/image91.png"/><Relationship Id="rId4" Type="http://schemas.openxmlformats.org/officeDocument/2006/relationships/image" Target="../media/image81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7.png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6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0.svg"/><Relationship Id="rId4" Type="http://schemas.openxmlformats.org/officeDocument/2006/relationships/image" Target="../media/image99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8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1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01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jpeg"/><Relationship Id="rId5" Type="http://schemas.openxmlformats.org/officeDocument/2006/relationships/image" Target="../media/image113.jpeg"/><Relationship Id="rId4" Type="http://schemas.openxmlformats.org/officeDocument/2006/relationships/image" Target="../media/image102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9.jpe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jpe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7.png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9.png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43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0.png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6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10.pn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2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0.png"/></Relationships>
</file>

<file path=ppt/slides/_rels/slide3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ulianazanelatto" TargetMode="External"/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sql/" TargetMode="External"/><Relationship Id="rId5" Type="http://schemas.openxmlformats.org/officeDocument/2006/relationships/hyperlink" Target="https://www.postgresql.org/docs/" TargetMode="External"/><Relationship Id="rId4" Type="http://schemas.openxmlformats.org/officeDocument/2006/relationships/hyperlink" Target="https://dev.mysql.com/doc/" TargetMode="Externa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uct.ac.za/mit_notes/database/htmls/chp07.html" TargetMode="External"/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8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45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Relationship Id="rId9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2.svg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jpeg"/><Relationship Id="rId5" Type="http://schemas.openxmlformats.org/officeDocument/2006/relationships/image" Target="../media/image10.png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9.sv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sv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jpeg"/><Relationship Id="rId5" Type="http://schemas.openxmlformats.org/officeDocument/2006/relationships/image" Target="../media/image61.jpeg"/><Relationship Id="rId4" Type="http://schemas.openxmlformats.org/officeDocument/2006/relationships/image" Target="../media/image6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6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sv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sv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565525" y="3117322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Criadora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de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conteúdo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no 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  <p:sp>
        <p:nvSpPr>
          <p:cNvPr id="155" name="Google Shape;155;p2"/>
          <p:cNvSpPr txBox="1"/>
          <p:nvPr/>
        </p:nvSpPr>
        <p:spPr>
          <a:xfrm>
            <a:off x="565525" y="474805"/>
            <a:ext cx="7460722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Modelagem de Banco de dados com ER –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Relacionamento</a:t>
            </a:r>
            <a:endParaRPr lang="en-US" sz="4000" b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  <a:p>
            <a:pPr>
              <a:lnSpc>
                <a:spcPct val="115000"/>
              </a:lnSpc>
              <a:buSzPts val="3200"/>
            </a:pPr>
            <a:r>
              <a:rPr lang="en-US" sz="2400" i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Trilha de Banco de Dados </a:t>
            </a:r>
            <a:r>
              <a:rPr lang="en-US" sz="2400" i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Relacional</a:t>
            </a:r>
            <a:endParaRPr lang="en-US" sz="24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331564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631886" y="3915314"/>
            <a:ext cx="4496516" cy="72246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Close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  <p:sp>
        <p:nvSpPr>
          <p:cNvPr id="2" name="Diferente de 1">
            <a:extLst>
              <a:ext uri="{FF2B5EF4-FFF2-40B4-BE49-F238E27FC236}">
                <a16:creationId xmlns:a16="http://schemas.microsoft.com/office/drawing/2014/main" id="{FA116D61-500B-AE03-CC23-2C84CD005AF6}"/>
              </a:ext>
            </a:extLst>
          </p:cNvPr>
          <p:cNvSpPr/>
          <p:nvPr/>
        </p:nvSpPr>
        <p:spPr>
          <a:xfrm>
            <a:off x="2421866" y="2686049"/>
            <a:ext cx="916556" cy="916556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FD4D54D-82D1-B080-A39A-FCAE4DF73A18}"/>
              </a:ext>
            </a:extLst>
          </p:cNvPr>
          <p:cNvSpPr/>
          <p:nvPr/>
        </p:nvSpPr>
        <p:spPr>
          <a:xfrm>
            <a:off x="631886" y="1650880"/>
            <a:ext cx="4496516" cy="72246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Open World </a:t>
            </a:r>
            <a:r>
              <a:rPr lang="pt-BR" sz="1800" err="1">
                <a:cs typeface="Arial"/>
              </a:rPr>
              <a:t>Assumption</a:t>
            </a:r>
            <a:endParaRPr lang="pt-BR" sz="1800" err="1"/>
          </a:p>
        </p:txBody>
      </p:sp>
    </p:spTree>
    <p:extLst>
      <p:ext uri="{BB962C8B-B14F-4D97-AF65-F5344CB8AC3E}">
        <p14:creationId xmlns:p14="http://schemas.microsoft.com/office/powerpoint/2010/main" val="217031340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tx1"/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613735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50865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Nome,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seguro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social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salário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nascimento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Descrição do </a:t>
            </a:r>
            <a:r>
              <a:rPr lang="pt-BR" sz="1800" dirty="0" err="1">
                <a:cs typeface="Arial"/>
              </a:rPr>
              <a:t>mini-mundo</a:t>
            </a:r>
            <a:endParaRPr lang="pt-BR" sz="1800" dirty="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34573" y="1575398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Departamentos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684633A9-B43D-CE1F-73BD-F0A846CF92F2}"/>
              </a:ext>
            </a:extLst>
          </p:cNvPr>
          <p:cNvSpPr/>
          <p:nvPr/>
        </p:nvSpPr>
        <p:spPr>
          <a:xfrm>
            <a:off x="3467819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198300D-FE75-6512-1E63-BE43E1B3EDA6}"/>
              </a:ext>
            </a:extLst>
          </p:cNvPr>
          <p:cNvSpPr/>
          <p:nvPr/>
        </p:nvSpPr>
        <p:spPr>
          <a:xfrm>
            <a:off x="1677839" y="4368200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7" name="Seta: Dobrada para Cima 6">
            <a:extLst>
              <a:ext uri="{FF2B5EF4-FFF2-40B4-BE49-F238E27FC236}">
                <a16:creationId xmlns:a16="http://schemas.microsoft.com/office/drawing/2014/main" id="{E1CD0B3A-5412-79C7-670F-F337FBAE2BA1}"/>
              </a:ext>
            </a:extLst>
          </p:cNvPr>
          <p:cNvSpPr/>
          <p:nvPr/>
        </p:nvSpPr>
        <p:spPr>
          <a:xfrm>
            <a:off x="3995842" y="3715612"/>
            <a:ext cx="657764" cy="1035169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Dobrada para Cima 7">
            <a:extLst>
              <a:ext uri="{FF2B5EF4-FFF2-40B4-BE49-F238E27FC236}">
                <a16:creationId xmlns:a16="http://schemas.microsoft.com/office/drawing/2014/main" id="{4D2DBCC6-A138-F3D7-C4F0-4E27581020E9}"/>
              </a:ext>
            </a:extLst>
          </p:cNvPr>
          <p:cNvSpPr/>
          <p:nvPr/>
        </p:nvSpPr>
        <p:spPr>
          <a:xfrm rot="16200000">
            <a:off x="4658998" y="2049634"/>
            <a:ext cx="1089084" cy="528368"/>
          </a:xfrm>
          <a:prstGeom prst="bent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8A777559-9993-A388-0599-D0B283381596}"/>
              </a:ext>
            </a:extLst>
          </p:cNvPr>
          <p:cNvSpPr/>
          <p:nvPr/>
        </p:nvSpPr>
        <p:spPr>
          <a:xfrm>
            <a:off x="1343564" y="3947577"/>
            <a:ext cx="1897809" cy="420538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Dependentes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10902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358787" y="2357937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pic>
        <p:nvPicPr>
          <p:cNvPr id="9" name="Imagem 9" descr="Diagrama&#10;&#10;Descrição gerada automaticamente">
            <a:extLst>
              <a:ext uri="{FF2B5EF4-FFF2-40B4-BE49-F238E27FC236}">
                <a16:creationId xmlns:a16="http://schemas.microsoft.com/office/drawing/2014/main" id="{3B971DE6-D506-FE8F-D522-79BB116E83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85" y="143120"/>
            <a:ext cx="5686964" cy="4943524"/>
          </a:xfrm>
          <a:prstGeom prst="rect">
            <a:avLst/>
          </a:prstGeom>
        </p:spPr>
      </p:pic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077309" y="658842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9638703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6950734" y="92841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UML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DB770367-B872-2454-040F-73CBF76E8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04" y="584733"/>
            <a:ext cx="6560388" cy="415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80347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Linha do tempo&#10;&#10;Descrição gerada automaticamente">
            <a:extLst>
              <a:ext uri="{FF2B5EF4-FFF2-40B4-BE49-F238E27FC236}">
                <a16:creationId xmlns:a16="http://schemas.microsoft.com/office/drawing/2014/main" id="{B390F73B-3237-74E8-1511-B34F0D749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74" y="496030"/>
            <a:ext cx="8328803" cy="4421016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7070466" y="2444201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4373592" y="1392087"/>
            <a:ext cx="1164565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DR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178709" y="49063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065980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4" descr="Tabela&#10;&#10;Descrição gerada automaticamente">
            <a:extLst>
              <a:ext uri="{FF2B5EF4-FFF2-40B4-BE49-F238E27FC236}">
                <a16:creationId xmlns:a16="http://schemas.microsoft.com/office/drawing/2014/main" id="{A628E8FB-2DCE-3233-C561-43F2DBFBF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589" y="2141490"/>
            <a:ext cx="7940613" cy="2693633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560843" y="503258"/>
            <a:ext cx="1717721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E958133A-0BD4-E023-9585-AA704CBF2CA5}"/>
              </a:ext>
            </a:extLst>
          </p:cNvPr>
          <p:cNvSpPr/>
          <p:nvPr/>
        </p:nvSpPr>
        <p:spPr>
          <a:xfrm>
            <a:off x="7069347" y="1467568"/>
            <a:ext cx="1563536" cy="71167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Instâncias</a:t>
            </a:r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6E726C-1E61-E961-BA48-EB25A76BF520}"/>
              </a:ext>
            </a:extLst>
          </p:cNvPr>
          <p:cNvSpPr txBox="1"/>
          <p:nvPr/>
        </p:nvSpPr>
        <p:spPr>
          <a:xfrm>
            <a:off x="2879606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  <a:endParaRPr lang="pt-BR" dirty="0"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1B6E8EE5-2488-8641-5741-A57AD3A1D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504" y="763995"/>
            <a:ext cx="4597880" cy="132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12917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Relacionamento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11293AA5-179D-F39A-705E-1A759E44BCEF}"/>
              </a:ext>
            </a:extLst>
          </p:cNvPr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dirty="0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 dirty="0"/>
              <a:t>]</a:t>
            </a:r>
            <a:endParaRPr dirty="0"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0525383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Chaves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Atributos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AEDE9A1-7AF8-DC00-A52F-C2807694AD95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641468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pic>
        <p:nvPicPr>
          <p:cNvPr id="2" name="Imagem 2" descr="Interface gráfica do usuário, Texto, Aplicativo&#10;&#10;Descrição gerada automaticamente">
            <a:extLst>
              <a:ext uri="{FF2B5EF4-FFF2-40B4-BE49-F238E27FC236}">
                <a16:creationId xmlns:a16="http://schemas.microsoft.com/office/drawing/2014/main" id="{FE2E776A-053B-E379-3788-0BB948C2B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956" y="2909990"/>
            <a:ext cx="5751662" cy="1695783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DEE15347-46C1-B487-127C-11263F4B8D27}"/>
              </a:ext>
            </a:extLst>
          </p:cNvPr>
          <p:cNvSpPr txBox="1"/>
          <p:nvPr/>
        </p:nvSpPr>
        <p:spPr>
          <a:xfrm>
            <a:off x="685576" y="1730497"/>
            <a:ext cx="3887004" cy="132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Grau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menor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que PhD?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ircular 9">
            <a:extLst>
              <a:ext uri="{FF2B5EF4-FFF2-40B4-BE49-F238E27FC236}">
                <a16:creationId xmlns:a16="http://schemas.microsoft.com/office/drawing/2014/main" id="{26186D4C-4F69-11A4-59CB-516CDF2EAA35}"/>
              </a:ext>
            </a:extLst>
          </p:cNvPr>
          <p:cNvSpPr/>
          <p:nvPr/>
        </p:nvSpPr>
        <p:spPr>
          <a:xfrm rot="5220000">
            <a:off x="2565416" y="2319452"/>
            <a:ext cx="2102687" cy="1865460"/>
          </a:xfrm>
          <a:prstGeom prst="circular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0129D59-D1DE-6F04-9349-DA4FCA31ADF4}"/>
              </a:ext>
            </a:extLst>
          </p:cNvPr>
          <p:cNvSpPr/>
          <p:nvPr/>
        </p:nvSpPr>
        <p:spPr>
          <a:xfrm>
            <a:off x="5904782" y="852937"/>
            <a:ext cx="2199734" cy="62541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Completude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394114430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644085E-4BE1-83D2-2D94-583819920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D2AEB19F-A4DA-3C28-B013-DB10396C6BFB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 dirty="0">
                <a:latin typeface="Calibri"/>
                <a:cs typeface="Arial"/>
              </a:rPr>
              <a:t>Como representar?</a:t>
            </a:r>
          </a:p>
        </p:txBody>
      </p:sp>
    </p:spTree>
    <p:extLst>
      <p:ext uri="{BB962C8B-B14F-4D97-AF65-F5344CB8AC3E}">
        <p14:creationId xmlns:p14="http://schemas.microsoft.com/office/powerpoint/2010/main" val="117619358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99EC3B0-273D-1185-6A77-4BE6ECAE68DD}"/>
              </a:ext>
            </a:extLst>
          </p:cNvPr>
          <p:cNvSpPr/>
          <p:nvPr/>
        </p:nvSpPr>
        <p:spPr>
          <a:xfrm>
            <a:off x="5559725" y="98125"/>
            <a:ext cx="2048772" cy="17360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Cima 7">
            <a:extLst>
              <a:ext uri="{FF2B5EF4-FFF2-40B4-BE49-F238E27FC236}">
                <a16:creationId xmlns:a16="http://schemas.microsoft.com/office/drawing/2014/main" id="{8D4891A2-AF89-01C5-8E63-441F2DD5575E}"/>
              </a:ext>
            </a:extLst>
          </p:cNvPr>
          <p:cNvSpPr/>
          <p:nvPr/>
        </p:nvSpPr>
        <p:spPr>
          <a:xfrm rot="15840000">
            <a:off x="6416047" y="2187465"/>
            <a:ext cx="3881885" cy="108908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B5E2DF8-355F-AED7-0F83-0C8B3B07D6D6}"/>
              </a:ext>
            </a:extLst>
          </p:cNvPr>
          <p:cNvSpPr/>
          <p:nvPr/>
        </p:nvSpPr>
        <p:spPr>
          <a:xfrm>
            <a:off x="1119817" y="1923152"/>
            <a:ext cx="7224621" cy="269575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 do Negócio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ER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3457035" y="2653701"/>
            <a:ext cx="2663405" cy="9057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Modelo Conceitual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2537646-5D2A-2873-978E-3A7F66B69459}"/>
              </a:ext>
            </a:extLst>
          </p:cNvPr>
          <p:cNvSpPr/>
          <p:nvPr/>
        </p:nvSpPr>
        <p:spPr>
          <a:xfrm>
            <a:off x="6379234" y="3246766"/>
            <a:ext cx="1789979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Atributos</a:t>
            </a:r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C22AF73-9B79-9175-BAAC-AB9AE16795A1}"/>
              </a:ext>
            </a:extLst>
          </p:cNvPr>
          <p:cNvSpPr/>
          <p:nvPr/>
        </p:nvSpPr>
        <p:spPr>
          <a:xfrm>
            <a:off x="1289649" y="3214417"/>
            <a:ext cx="1714498" cy="46367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B66ED17-4290-D1C8-B4CB-9BFC3ABDED20}"/>
              </a:ext>
            </a:extLst>
          </p:cNvPr>
          <p:cNvSpPr/>
          <p:nvPr/>
        </p:nvSpPr>
        <p:spPr>
          <a:xfrm>
            <a:off x="3672696" y="3904530"/>
            <a:ext cx="2124253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Relacionamentos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D3F2857-3806-674D-B742-74BE27D4C38D}"/>
              </a:ext>
            </a:extLst>
          </p:cNvPr>
          <p:cNvSpPr/>
          <p:nvPr/>
        </p:nvSpPr>
        <p:spPr>
          <a:xfrm>
            <a:off x="6584110" y="4389765"/>
            <a:ext cx="2199736" cy="35584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Estrutura</a:t>
            </a:r>
          </a:p>
        </p:txBody>
      </p:sp>
      <p:pic>
        <p:nvPicPr>
          <p:cNvPr id="11" name="Imagem 9" descr="Diagrama&#10;&#10;Descrição gerada automaticamente">
            <a:extLst>
              <a:ext uri="{FF2B5EF4-FFF2-40B4-BE49-F238E27FC236}">
                <a16:creationId xmlns:a16="http://schemas.microsoft.com/office/drawing/2014/main" id="{19016C6E-B121-BE62-EEEF-D134E4CFE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494" y="175469"/>
            <a:ext cx="1815860" cy="1568439"/>
          </a:xfrm>
          <a:prstGeom prst="rect">
            <a:avLst/>
          </a:prstGeom>
        </p:spPr>
      </p:pic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95FA809-E12E-7F15-4572-5F138765E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16" name="Balão de Pensamento: Nuvem 15">
            <a:extLst>
              <a:ext uri="{FF2B5EF4-FFF2-40B4-BE49-F238E27FC236}">
                <a16:creationId xmlns:a16="http://schemas.microsoft.com/office/drawing/2014/main" id="{98A7A545-2DCF-49D5-E5C7-22D290DE50B4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240255182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Diagrama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73090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Diagramas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Raras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modificações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Facilidade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manipular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do banco de dados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5F6BF30-6664-9F20-801D-11DD59851691}"/>
              </a:ext>
            </a:extLst>
          </p:cNvPr>
          <p:cNvSpPr/>
          <p:nvPr/>
        </p:nvSpPr>
        <p:spPr>
          <a:xfrm>
            <a:off x="6605677" y="1823409"/>
            <a:ext cx="2027206" cy="24585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Foco no esquema </a:t>
            </a:r>
            <a:endParaRPr lang="pt-BR" sz="24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6406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3463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Componente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básico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Existencia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independente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021513161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67186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947912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Objetos</a:t>
            </a:r>
            <a:endParaRPr lang="pt-BR" dirty="0"/>
          </a:p>
        </p:txBody>
      </p:sp>
      <p:sp>
        <p:nvSpPr>
          <p:cNvPr id="4" name="Seta: da Esquerda para a Direita 3">
            <a:extLst>
              <a:ext uri="{FF2B5EF4-FFF2-40B4-BE49-F238E27FC236}">
                <a16:creationId xmlns:a16="http://schemas.microsoft.com/office/drawing/2014/main" id="{6677D345-27B1-8289-4E0A-D3683F01FA20}"/>
              </a:ext>
            </a:extLst>
          </p:cNvPr>
          <p:cNvSpPr/>
          <p:nvPr/>
        </p:nvSpPr>
        <p:spPr>
          <a:xfrm>
            <a:off x="3360074" y="4324292"/>
            <a:ext cx="2415396" cy="485235"/>
          </a:xfrm>
          <a:prstGeom prst="left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AA8B42FF-88D3-834F-4FA9-A1C149B08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079" y="1415922"/>
            <a:ext cx="4101860" cy="249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1065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Características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relacionados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intâncias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5149969" y="1208777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 x Composto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7B68A49-465F-E1C0-2318-7AC795C3A6DC}"/>
              </a:ext>
            </a:extLst>
          </p:cNvPr>
          <p:cNvSpPr/>
          <p:nvPr/>
        </p:nvSpPr>
        <p:spPr>
          <a:xfrm>
            <a:off x="5149969" y="1909673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multivalorados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BBBE533-2BB2-8B02-E695-A890BBA8DD8A}"/>
              </a:ext>
            </a:extLst>
          </p:cNvPr>
          <p:cNvSpPr/>
          <p:nvPr/>
        </p:nvSpPr>
        <p:spPr>
          <a:xfrm>
            <a:off x="5149969" y="2610569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Armazenados e derivados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AC56B42-3E89-A4CC-0C0B-57C0B3846DFC}"/>
              </a:ext>
            </a:extLst>
          </p:cNvPr>
          <p:cNvSpPr/>
          <p:nvPr/>
        </p:nvSpPr>
        <p:spPr>
          <a:xfrm>
            <a:off x="5149969" y="331146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Nulos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D59639E-427E-9CAE-A88F-4392199DFCC8}"/>
              </a:ext>
            </a:extLst>
          </p:cNvPr>
          <p:cNvSpPr/>
          <p:nvPr/>
        </p:nvSpPr>
        <p:spPr>
          <a:xfrm>
            <a:off x="5149969" y="3990795"/>
            <a:ext cx="3137857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Atributos Complexos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8756197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719F21D-E101-CE8D-11FC-CE8A33C6D49C}"/>
              </a:ext>
            </a:extLst>
          </p:cNvPr>
          <p:cNvGrpSpPr/>
          <p:nvPr/>
        </p:nvGrpSpPr>
        <p:grpSpPr>
          <a:xfrm>
            <a:off x="4634543" y="1353104"/>
            <a:ext cx="4192436" cy="2713172"/>
            <a:chOff x="4634543" y="1353104"/>
            <a:chExt cx="4192436" cy="2713172"/>
          </a:xfrm>
        </p:grpSpPr>
        <p:pic>
          <p:nvPicPr>
            <p:cNvPr id="8" name="Imagem 8" descr="Diagrama&#10;&#10;Descrição gerada automaticamente">
              <a:extLst>
                <a:ext uri="{FF2B5EF4-FFF2-40B4-BE49-F238E27FC236}">
                  <a16:creationId xmlns:a16="http://schemas.microsoft.com/office/drawing/2014/main" id="{37E16740-A2E1-769B-E5E1-ABE1B7070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BDEB7E49-2EB2-F483-24E2-054902D8E800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0AC7332-057D-2696-6850-BAB838C4E07E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289C4354-EE26-A241-210A-1D116F03F336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92CD0E73-57DF-FF57-A0ED-3A2DDB312F0F}"/>
              </a:ext>
            </a:extLst>
          </p:cNvPr>
          <p:cNvSpPr/>
          <p:nvPr/>
        </p:nvSpPr>
        <p:spPr>
          <a:xfrm rot="-3600000">
            <a:off x="2554520" y="2785514"/>
            <a:ext cx="2706537" cy="927339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7798CC3-E296-E2B2-D4FB-F72A246FD751}"/>
              </a:ext>
            </a:extLst>
          </p:cNvPr>
          <p:cNvSpPr/>
          <p:nvPr/>
        </p:nvSpPr>
        <p:spPr>
          <a:xfrm>
            <a:off x="1613139" y="4281937"/>
            <a:ext cx="2609490" cy="5715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Atômicos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190205DD-DFF5-E283-B333-95463FAF1B4E}"/>
              </a:ext>
            </a:extLst>
          </p:cNvPr>
          <p:cNvSpPr/>
          <p:nvPr/>
        </p:nvSpPr>
        <p:spPr>
          <a:xfrm>
            <a:off x="4459857" y="4281936"/>
            <a:ext cx="409755" cy="668547"/>
          </a:xfrm>
          <a:prstGeom prst="mathMultiply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B2C5553D-861B-9B42-8E40-7573997E4BCD}"/>
              </a:ext>
            </a:extLst>
          </p:cNvPr>
          <p:cNvSpPr/>
          <p:nvPr/>
        </p:nvSpPr>
        <p:spPr>
          <a:xfrm rot="15660000" flipV="1">
            <a:off x="5555537" y="2869201"/>
            <a:ext cx="2879065" cy="765594"/>
          </a:xfrm>
          <a:prstGeom prst="curved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8AAA16E-B866-D681-C6B9-2C6C594A3042}"/>
              </a:ext>
            </a:extLst>
          </p:cNvPr>
          <p:cNvSpPr/>
          <p:nvPr/>
        </p:nvSpPr>
        <p:spPr>
          <a:xfrm>
            <a:off x="5085271" y="4281937"/>
            <a:ext cx="2609490" cy="571500"/>
          </a:xfrm>
          <a:prstGeom prst="roundRect">
            <a:avLst/>
          </a:prstGeom>
          <a:solidFill>
            <a:schemeClr val="bg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Compostos</a:t>
            </a:r>
            <a:endParaRPr lang="pt-BR" dirty="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DCAFDF5-1604-9BA0-C5E8-D1333A9E491A}"/>
              </a:ext>
            </a:extLst>
          </p:cNvPr>
          <p:cNvSpPr/>
          <p:nvPr/>
        </p:nvSpPr>
        <p:spPr>
          <a:xfrm>
            <a:off x="976942" y="1963586"/>
            <a:ext cx="2609489" cy="463670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Concatenação</a:t>
            </a:r>
            <a:endParaRPr lang="pt-BR" dirty="0"/>
          </a:p>
        </p:txBody>
      </p:sp>
      <p:sp>
        <p:nvSpPr>
          <p:cNvPr id="14" name="Seta: Dobrada para Cima 13">
            <a:extLst>
              <a:ext uri="{FF2B5EF4-FFF2-40B4-BE49-F238E27FC236}">
                <a16:creationId xmlns:a16="http://schemas.microsoft.com/office/drawing/2014/main" id="{6FB368EA-868C-3648-26F6-B42920D3DDDE}"/>
              </a:ext>
            </a:extLst>
          </p:cNvPr>
          <p:cNvSpPr/>
          <p:nvPr/>
        </p:nvSpPr>
        <p:spPr>
          <a:xfrm rot="-5400000" flipV="1">
            <a:off x="3173636" y="445660"/>
            <a:ext cx="431321" cy="2490877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567806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Composto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AA7FEB4B-559B-22FC-A721-678FB944DF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306" y="1799974"/>
            <a:ext cx="5471303" cy="311787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631886" y="2513520"/>
            <a:ext cx="2167386" cy="1692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Av. Sete de Setembro 371 – Araraquara, SP, 148000-390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7964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pic>
        <p:nvPicPr>
          <p:cNvPr id="7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B9C2795F-DA46-6B89-BD6A-C8A522871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E61EEEA-AB49-170B-F2DB-6DB35259D3C5}"/>
              </a:ext>
            </a:extLst>
          </p:cNvPr>
          <p:cNvSpPr/>
          <p:nvPr/>
        </p:nvSpPr>
        <p:spPr>
          <a:xfrm>
            <a:off x="753194" y="4478726"/>
            <a:ext cx="7828470" cy="46367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>
                <a:cs typeface="Arial"/>
              </a:rPr>
              <a:t>Universe </a:t>
            </a:r>
            <a:r>
              <a:rPr lang="pt-BR" sz="1600" b="1" err="1">
                <a:cs typeface="Arial"/>
              </a:rPr>
              <a:t>of</a:t>
            </a:r>
            <a:r>
              <a:rPr lang="pt-BR" sz="1600" b="1">
                <a:cs typeface="Arial"/>
              </a:rPr>
              <a:t> </a:t>
            </a:r>
            <a:r>
              <a:rPr lang="pt-BR" sz="1600" b="1" err="1">
                <a:ea typeface="+mn-lt"/>
                <a:cs typeface="+mn-lt"/>
              </a:rPr>
              <a:t>Discourse</a:t>
            </a:r>
            <a:endParaRPr lang="pt-BR" sz="1600" b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071483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15C49B1-D6C7-D5B4-BE53-5AF727242EF5}"/>
              </a:ext>
            </a:extLst>
          </p:cNvPr>
          <p:cNvGrpSpPr/>
          <p:nvPr/>
        </p:nvGrpSpPr>
        <p:grpSpPr>
          <a:xfrm>
            <a:off x="1095556" y="2330208"/>
            <a:ext cx="7041310" cy="1434142"/>
            <a:chOff x="621103" y="2707614"/>
            <a:chExt cx="7041310" cy="1434142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F9DAE71-4E46-4ABB-B1FF-E095E1CB6160}"/>
                </a:ext>
              </a:extLst>
            </p:cNvPr>
            <p:cNvSpPr/>
            <p:nvPr/>
          </p:nvSpPr>
          <p:spPr>
            <a:xfrm>
              <a:off x="621103" y="2707614"/>
              <a:ext cx="7041310" cy="1434142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2000" dirty="0">
                  <a:cs typeface="Arial"/>
                </a:rPr>
                <a:t>Atributos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55AE962B-DA1E-7220-1BA1-04EF60B74348}"/>
                </a:ext>
              </a:extLst>
            </p:cNvPr>
            <p:cNvSpPr/>
            <p:nvPr/>
          </p:nvSpPr>
          <p:spPr>
            <a:xfrm>
              <a:off x="1160252" y="3376163"/>
              <a:ext cx="2609490" cy="571500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Atômicos/Compostos</a:t>
              </a:r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384375" y="3376163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</p:grp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87C72B7D-C123-9249-A5B8-9540463DB979}"/>
              </a:ext>
            </a:extLst>
          </p:cNvPr>
          <p:cNvSpPr/>
          <p:nvPr/>
        </p:nvSpPr>
        <p:spPr>
          <a:xfrm>
            <a:off x="6864470" y="2664397"/>
            <a:ext cx="1725282" cy="442104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Valor</a:t>
            </a:r>
            <a:endParaRPr lang="pt-BR" dirty="0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321F23E-C095-9DF7-5A78-CC2F158F2A5A}"/>
              </a:ext>
            </a:extLst>
          </p:cNvPr>
          <p:cNvSpPr/>
          <p:nvPr/>
        </p:nvSpPr>
        <p:spPr>
          <a:xfrm>
            <a:off x="1009290" y="3440774"/>
            <a:ext cx="1725282" cy="442104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Estrutura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13BE8CD-6803-5AD3-2D84-38D27B68BCE4}"/>
              </a:ext>
            </a:extLst>
          </p:cNvPr>
          <p:cNvSpPr txBox="1"/>
          <p:nvPr/>
        </p:nvSpPr>
        <p:spPr>
          <a:xfrm>
            <a:off x="569343" y="4435056"/>
            <a:ext cx="485667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dirty="0"/>
              <a:t>Entidade – possui 1 ou mais valores</a:t>
            </a:r>
          </a:p>
        </p:txBody>
      </p:sp>
    </p:spTree>
    <p:extLst>
      <p:ext uri="{BB962C8B-B14F-4D97-AF65-F5344CB8AC3E}">
        <p14:creationId xmlns:p14="http://schemas.microsoft.com/office/powerpoint/2010/main" val="335990309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Multivalorados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351528" y="1780275"/>
            <a:ext cx="3827970" cy="290063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4826479" y="2286991"/>
            <a:ext cx="3730924" cy="905860"/>
            <a:chOff x="4858828" y="2664397"/>
            <a:chExt cx="3730924" cy="90586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4858828" y="2998757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Simples/Multivalorados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4EC42D-2577-8F90-427A-3EADDB06F6B5}"/>
              </a:ext>
            </a:extLst>
          </p:cNvPr>
          <p:cNvSpPr/>
          <p:nvPr/>
        </p:nvSpPr>
        <p:spPr>
          <a:xfrm>
            <a:off x="847546" y="2944840"/>
            <a:ext cx="1110650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Idade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D620F43-422D-FA37-471B-EF567ABEC018}"/>
              </a:ext>
            </a:extLst>
          </p:cNvPr>
          <p:cNvSpPr/>
          <p:nvPr/>
        </p:nvSpPr>
        <p:spPr>
          <a:xfrm>
            <a:off x="2572829" y="2944840"/>
            <a:ext cx="1121433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Cores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847546" y="3764349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Grau acadêmico</a:t>
            </a:r>
          </a:p>
        </p:txBody>
      </p: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03C61A3-81DB-2B67-CB69-25F8B0302E0E}"/>
              </a:ext>
            </a:extLst>
          </p:cNvPr>
          <p:cNvGrpSpPr/>
          <p:nvPr/>
        </p:nvGrpSpPr>
        <p:grpSpPr>
          <a:xfrm>
            <a:off x="6217574" y="3796701"/>
            <a:ext cx="1555450" cy="951601"/>
            <a:chOff x="6357753" y="4033927"/>
            <a:chExt cx="1555450" cy="951601"/>
          </a:xfrm>
        </p:grpSpPr>
        <p:sp>
          <p:nvSpPr>
            <p:cNvPr id="11" name="Colchete Esquerdo 10">
              <a:extLst>
                <a:ext uri="{FF2B5EF4-FFF2-40B4-BE49-F238E27FC236}">
                  <a16:creationId xmlns:a16="http://schemas.microsoft.com/office/drawing/2014/main" id="{36ADE9A2-D682-1605-EDA8-0387E8EFF67C}"/>
                </a:ext>
              </a:extLst>
            </p:cNvPr>
            <p:cNvSpPr/>
            <p:nvPr/>
          </p:nvSpPr>
          <p:spPr>
            <a:xfrm>
              <a:off x="6357753" y="4033927"/>
              <a:ext cx="237226" cy="916556"/>
            </a:xfrm>
            <a:prstGeom prst="lef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olchete Direito 11">
              <a:extLst>
                <a:ext uri="{FF2B5EF4-FFF2-40B4-BE49-F238E27FC236}">
                  <a16:creationId xmlns:a16="http://schemas.microsoft.com/office/drawing/2014/main" id="{69368926-AA42-D3E6-A255-A95ADEAD1EC6}"/>
                </a:ext>
              </a:extLst>
            </p:cNvPr>
            <p:cNvSpPr/>
            <p:nvPr/>
          </p:nvSpPr>
          <p:spPr>
            <a:xfrm>
              <a:off x="7729892" y="4036623"/>
              <a:ext cx="183311" cy="948905"/>
            </a:xfrm>
            <a:prstGeom prst="rightBracket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C490D7C-2297-B3DE-E0E4-769493060E1A}"/>
                </a:ext>
              </a:extLst>
            </p:cNvPr>
            <p:cNvSpPr txBox="1"/>
            <p:nvPr/>
          </p:nvSpPr>
          <p:spPr>
            <a:xfrm>
              <a:off x="6699490" y="4332617"/>
              <a:ext cx="1082615" cy="318560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dirty="0"/>
                <a:t>Intervalo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69551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658928" y="2141911"/>
            <a:ext cx="2344229" cy="311333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88755" y="3322246"/>
            <a:ext cx="3827970" cy="15851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257801" y="1510613"/>
            <a:ext cx="3428999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1084773" y="3990792"/>
            <a:ext cx="2846715" cy="67933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343" y="2847298"/>
            <a:ext cx="1686465" cy="949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48077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Uma imagem contendo Texto&#10;&#10;Descrição gerada automaticamente">
            <a:extLst>
              <a:ext uri="{FF2B5EF4-FFF2-40B4-BE49-F238E27FC236}">
                <a16:creationId xmlns:a16="http://schemas.microsoft.com/office/drawing/2014/main" id="{DD03A62B-CA9A-BC0B-CF1A-4BFEA7227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300000">
            <a:off x="5610405" y="1058218"/>
            <a:ext cx="1265928" cy="1679189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Stored/Derivados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8833B460-96B6-69F0-3401-2D451B194908}"/>
              </a:ext>
            </a:extLst>
          </p:cNvPr>
          <p:cNvGrpSpPr/>
          <p:nvPr/>
        </p:nvGrpSpPr>
        <p:grpSpPr>
          <a:xfrm>
            <a:off x="5397980" y="1995849"/>
            <a:ext cx="3159424" cy="948992"/>
            <a:chOff x="5160753" y="2664397"/>
            <a:chExt cx="3428999" cy="948992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78D026B8-7F6C-2C4F-E740-269C5977F627}"/>
                </a:ext>
              </a:extLst>
            </p:cNvPr>
            <p:cNvSpPr/>
            <p:nvPr/>
          </p:nvSpPr>
          <p:spPr>
            <a:xfrm>
              <a:off x="5160753" y="3041889"/>
              <a:ext cx="3008461" cy="571500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 sz="1800" dirty="0">
                  <a:cs typeface="Arial"/>
                </a:rPr>
                <a:t>Armazenados</a:t>
              </a:r>
              <a:endParaRPr lang="pt-BR" dirty="0"/>
            </a:p>
          </p:txBody>
        </p:sp>
        <p:sp>
          <p:nvSpPr>
            <p:cNvPr id="5" name="Balão de Fala: Retângulo com Cantos Arredondados 4">
              <a:extLst>
                <a:ext uri="{FF2B5EF4-FFF2-40B4-BE49-F238E27FC236}">
                  <a16:creationId xmlns:a16="http://schemas.microsoft.com/office/drawing/2014/main" id="{87C72B7D-C123-9249-A5B8-9540463DB979}"/>
                </a:ext>
              </a:extLst>
            </p:cNvPr>
            <p:cNvSpPr/>
            <p:nvPr/>
          </p:nvSpPr>
          <p:spPr>
            <a:xfrm>
              <a:off x="6864470" y="2664397"/>
              <a:ext cx="1725282" cy="442104"/>
            </a:xfrm>
            <a:prstGeom prst="wedgeRoundRectCallou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Valor</a:t>
              </a:r>
              <a:endParaRPr lang="pt-BR" dirty="0"/>
            </a:p>
          </p:txBody>
        </p:sp>
      </p:grp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F9DAE71-4E46-4ABB-B1FF-E095E1CB6160}"/>
              </a:ext>
            </a:extLst>
          </p:cNvPr>
          <p:cNvSpPr/>
          <p:nvPr/>
        </p:nvSpPr>
        <p:spPr>
          <a:xfrm>
            <a:off x="5431909" y="3634366"/>
            <a:ext cx="2780441" cy="121907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Atributos</a:t>
            </a:r>
          </a:p>
          <a:p>
            <a:pPr algn="ctr"/>
            <a:endParaRPr lang="pt-BR" sz="2000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EF1AE45-280F-9D38-D857-1C983EBE0A68}"/>
              </a:ext>
            </a:extLst>
          </p:cNvPr>
          <p:cNvSpPr/>
          <p:nvPr/>
        </p:nvSpPr>
        <p:spPr>
          <a:xfrm>
            <a:off x="5974433" y="4184321"/>
            <a:ext cx="1910140" cy="4674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Derivados</a:t>
            </a:r>
            <a:endParaRPr lang="pt-BR" dirty="0"/>
          </a:p>
        </p:txBody>
      </p:sp>
      <p:pic>
        <p:nvPicPr>
          <p:cNvPr id="6" name="Imagem 8" descr="Uma imagem contendo Ícone&#10;&#10;Descrição gerada automaticamente">
            <a:extLst>
              <a:ext uri="{FF2B5EF4-FFF2-40B4-BE49-F238E27FC236}">
                <a16:creationId xmlns:a16="http://schemas.microsoft.com/office/drawing/2014/main" id="{A8F58D72-56BA-45A1-0AF4-DEB9E78E6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627" y="3127657"/>
            <a:ext cx="1314843" cy="807519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D4A5791-1871-3264-CDC4-2F2B129F008A}"/>
              </a:ext>
            </a:extLst>
          </p:cNvPr>
          <p:cNvSpPr/>
          <p:nvPr/>
        </p:nvSpPr>
        <p:spPr>
          <a:xfrm>
            <a:off x="825980" y="393687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Data de nascimento</a:t>
            </a:r>
          </a:p>
        </p:txBody>
      </p:sp>
      <p:pic>
        <p:nvPicPr>
          <p:cNvPr id="11" name="Gráfico 11" descr="Um bolo com velas e frutas">
            <a:extLst>
              <a:ext uri="{FF2B5EF4-FFF2-40B4-BE49-F238E27FC236}">
                <a16:creationId xmlns:a16="http://schemas.microsoft.com/office/drawing/2014/main" id="{3E75EABB-433D-DA9D-CA29-43C3B0BF40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73160" y="3693184"/>
            <a:ext cx="1240049" cy="1240049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9A8071C-B922-80FE-64E0-31CA03E4E52A}"/>
              </a:ext>
            </a:extLst>
          </p:cNvPr>
          <p:cNvSpPr/>
          <p:nvPr/>
        </p:nvSpPr>
        <p:spPr>
          <a:xfrm>
            <a:off x="825980" y="2567434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Idade</a:t>
            </a:r>
          </a:p>
        </p:txBody>
      </p:sp>
      <p:sp>
        <p:nvSpPr>
          <p:cNvPr id="15" name="Seta: Divisa 14">
            <a:extLst>
              <a:ext uri="{FF2B5EF4-FFF2-40B4-BE49-F238E27FC236}">
                <a16:creationId xmlns:a16="http://schemas.microsoft.com/office/drawing/2014/main" id="{46842447-61DF-A3A0-6F6F-AF46357FCA5F}"/>
              </a:ext>
            </a:extLst>
          </p:cNvPr>
          <p:cNvSpPr/>
          <p:nvPr/>
        </p:nvSpPr>
        <p:spPr>
          <a:xfrm rot="16200000">
            <a:off x="1970898" y="3334949"/>
            <a:ext cx="485235" cy="48523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9633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75014778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grpSp>
        <p:nvGrpSpPr>
          <p:cNvPr id="23" name="Agrupar 22">
            <a:extLst>
              <a:ext uri="{FF2B5EF4-FFF2-40B4-BE49-F238E27FC236}">
                <a16:creationId xmlns:a16="http://schemas.microsoft.com/office/drawing/2014/main" id="{36E6330C-794D-4290-5A1F-9C79DF2BFFDA}"/>
              </a:ext>
            </a:extLst>
          </p:cNvPr>
          <p:cNvGrpSpPr/>
          <p:nvPr/>
        </p:nvGrpSpPr>
        <p:grpSpPr>
          <a:xfrm>
            <a:off x="509525" y="3298950"/>
            <a:ext cx="8127173" cy="1503013"/>
            <a:chOff x="910317" y="1710625"/>
            <a:chExt cx="8127173" cy="1503013"/>
          </a:xfrm>
        </p:grpSpPr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8D4A5791-1871-3264-CDC4-2F2B129F008A}"/>
                </a:ext>
              </a:extLst>
            </p:cNvPr>
            <p:cNvSpPr/>
            <p:nvPr/>
          </p:nvSpPr>
          <p:spPr>
            <a:xfrm>
              <a:off x="5472201" y="2326287"/>
              <a:ext cx="2782018" cy="657765"/>
            </a:xfrm>
            <a:prstGeom prst="round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Casa</a:t>
              </a:r>
              <a:endParaRPr lang="pt-BR" dirty="0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C9A8071C-B922-80FE-64E0-31CA03E4E52A}"/>
                </a:ext>
              </a:extLst>
            </p:cNvPr>
            <p:cNvSpPr/>
            <p:nvPr/>
          </p:nvSpPr>
          <p:spPr>
            <a:xfrm>
              <a:off x="1315837" y="2329927"/>
              <a:ext cx="2782018" cy="65776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Apartamento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5694C0A5-31CF-C453-529D-63D4D278FC1F}"/>
                </a:ext>
              </a:extLst>
            </p:cNvPr>
            <p:cNvSpPr txBox="1"/>
            <p:nvPr/>
          </p:nvSpPr>
          <p:spPr>
            <a:xfrm>
              <a:off x="4417620" y="2105642"/>
              <a:ext cx="523997" cy="1107996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l"/>
              <a:r>
                <a:rPr lang="pt-BR" sz="6600" dirty="0"/>
                <a:t>&amp;</a:t>
              </a:r>
            </a:p>
          </p:txBody>
        </p:sp>
        <p:sp>
          <p:nvSpPr>
            <p:cNvPr id="13" name="Balão de Fala: Retângulo com Cantos Arredondados 12">
              <a:extLst>
                <a:ext uri="{FF2B5EF4-FFF2-40B4-BE49-F238E27FC236}">
                  <a16:creationId xmlns:a16="http://schemas.microsoft.com/office/drawing/2014/main" id="{CFCE03F1-23FE-477A-60A9-CACEEEF49C6C}"/>
                </a:ext>
              </a:extLst>
            </p:cNvPr>
            <p:cNvSpPr/>
            <p:nvPr/>
          </p:nvSpPr>
          <p:spPr>
            <a:xfrm>
              <a:off x="910317" y="1792268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Rua A n° 23 </a:t>
              </a:r>
              <a:r>
                <a:rPr lang="pt-BR" dirty="0" err="1">
                  <a:cs typeface="Arial"/>
                </a:rPr>
                <a:t>apt</a:t>
              </a:r>
              <a:r>
                <a:rPr lang="pt-BR" dirty="0">
                  <a:cs typeface="Arial"/>
                </a:rPr>
                <a:t> 102</a:t>
              </a:r>
              <a:endParaRPr lang="pt-BR" dirty="0"/>
            </a:p>
          </p:txBody>
        </p:sp>
        <p:sp>
          <p:nvSpPr>
            <p:cNvPr id="16" name="Balão de Fala: Retângulo com Cantos Arredondados 15">
              <a:extLst>
                <a:ext uri="{FF2B5EF4-FFF2-40B4-BE49-F238E27FC236}">
                  <a16:creationId xmlns:a16="http://schemas.microsoft.com/office/drawing/2014/main" id="{564266DD-BCA9-5B99-B503-F43ADBE1F4B9}"/>
                </a:ext>
              </a:extLst>
            </p:cNvPr>
            <p:cNvSpPr/>
            <p:nvPr/>
          </p:nvSpPr>
          <p:spPr>
            <a:xfrm>
              <a:off x="6610472" y="1710625"/>
              <a:ext cx="2427018" cy="578922"/>
            </a:xfrm>
            <a:prstGeom prst="wedgeRoundRectCallou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Rua B n° 490</a:t>
              </a: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0C1E61A8-9DFB-AEC1-5882-2015C77E1ECE}"/>
              </a:ext>
            </a:extLst>
          </p:cNvPr>
          <p:cNvGrpSpPr/>
          <p:nvPr/>
        </p:nvGrpSpPr>
        <p:grpSpPr>
          <a:xfrm>
            <a:off x="2763142" y="1799690"/>
            <a:ext cx="3847330" cy="1150892"/>
            <a:chOff x="395499" y="3469657"/>
            <a:chExt cx="3847330" cy="1150892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171D3C29-7635-3703-2621-08D4E90238EB}"/>
                </a:ext>
              </a:extLst>
            </p:cNvPr>
            <p:cNvSpPr/>
            <p:nvPr/>
          </p:nvSpPr>
          <p:spPr>
            <a:xfrm>
              <a:off x="395499" y="3962784"/>
              <a:ext cx="2782018" cy="657765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Acadêmico</a:t>
              </a:r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D28BA5E4-A06D-65F7-FE2C-07525E705C9D}"/>
                </a:ext>
              </a:extLst>
            </p:cNvPr>
            <p:cNvSpPr/>
            <p:nvPr/>
          </p:nvSpPr>
          <p:spPr>
            <a:xfrm>
              <a:off x="1815811" y="3469657"/>
              <a:ext cx="2427018" cy="578922"/>
            </a:xfrm>
            <a:prstGeom prst="wedgeRoundRectCallou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Grau (</a:t>
              </a:r>
              <a:r>
                <a:rPr lang="pt-BR" dirty="0" err="1">
                  <a:cs typeface="Arial"/>
                </a:rPr>
                <a:t>opcinal</a:t>
              </a:r>
              <a:r>
                <a:rPr lang="pt-BR" dirty="0">
                  <a:cs typeface="Arial"/>
                </a:rPr>
                <a:t>)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415880551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Nulos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FAC78AE-93CB-DF52-03E2-9B61A8E01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835" y="841326"/>
            <a:ext cx="1600201" cy="1278757"/>
          </a:xfrm>
          <a:prstGeom prst="rect">
            <a:avLst/>
          </a:prstGeom>
        </p:spPr>
      </p:pic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2674077" y="2545168"/>
            <a:ext cx="2782018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UNKNOWN</a:t>
            </a:r>
          </a:p>
        </p:txBody>
      </p:sp>
      <p:sp>
        <p:nvSpPr>
          <p:cNvPr id="2" name="Seta: Curva para Baixo 1">
            <a:extLst>
              <a:ext uri="{FF2B5EF4-FFF2-40B4-BE49-F238E27FC236}">
                <a16:creationId xmlns:a16="http://schemas.microsoft.com/office/drawing/2014/main" id="{11C47791-7539-C9FB-4400-642DFD46BE30}"/>
              </a:ext>
            </a:extLst>
          </p:cNvPr>
          <p:cNvSpPr/>
          <p:nvPr/>
        </p:nvSpPr>
        <p:spPr>
          <a:xfrm rot="9840000">
            <a:off x="4039435" y="2756406"/>
            <a:ext cx="4379024" cy="73478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D7F6F313-EB09-79E8-DC79-9A5073A5F2BF}"/>
              </a:ext>
            </a:extLst>
          </p:cNvPr>
          <p:cNvSpPr txBox="1"/>
          <p:nvPr/>
        </p:nvSpPr>
        <p:spPr>
          <a:xfrm>
            <a:off x="1582386" y="3582636"/>
            <a:ext cx="2743199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latin typeface="Calibri"/>
              </a:rPr>
              <a:t>ITEM FALTANTE</a:t>
            </a:r>
          </a:p>
        </p:txBody>
      </p:sp>
      <p:pic>
        <p:nvPicPr>
          <p:cNvPr id="5" name="Gráfico 5" descr="Telefone com preenchimento sólido">
            <a:extLst>
              <a:ext uri="{FF2B5EF4-FFF2-40B4-BE49-F238E27FC236}">
                <a16:creationId xmlns:a16="http://schemas.microsoft.com/office/drawing/2014/main" id="{28641896-ADD0-D387-B4C2-86794864DC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3534" y="320559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74143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Atributo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Complexos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966999" y="2626811"/>
            <a:ext cx="2388648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Compostos</a:t>
            </a:r>
          </a:p>
        </p:txBody>
      </p:sp>
      <p:pic>
        <p:nvPicPr>
          <p:cNvPr id="6" name="Imagem 6" descr="Texto&#10;&#10;Descrição gerada automaticamente">
            <a:extLst>
              <a:ext uri="{FF2B5EF4-FFF2-40B4-BE49-F238E27FC236}">
                <a16:creationId xmlns:a16="http://schemas.microsoft.com/office/drawing/2014/main" id="{7D174545-D8C2-D105-678B-E9A6E59CB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232" y="4162341"/>
            <a:ext cx="6253842" cy="759942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1961557" y="1758427"/>
            <a:ext cx="2514823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Multivalorados</a:t>
            </a:r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id="{09F3431D-2D2B-6396-6CC3-4C9F18AAC292}"/>
              </a:ext>
            </a:extLst>
          </p:cNvPr>
          <p:cNvSpPr/>
          <p:nvPr/>
        </p:nvSpPr>
        <p:spPr>
          <a:xfrm rot="5400000">
            <a:off x="3354986" y="3261260"/>
            <a:ext cx="215239" cy="201880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4C2B3C7-D159-AF81-9ADE-6E0C59D8856C}"/>
              </a:ext>
            </a:extLst>
          </p:cNvPr>
          <p:cNvSpPr txBox="1"/>
          <p:nvPr/>
        </p:nvSpPr>
        <p:spPr>
          <a:xfrm>
            <a:off x="3128034" y="388137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>
                <a:latin typeface="Calibri"/>
              </a:rPr>
              <a:t>Grupo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987389" y="3920341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5DE8F61-9170-D351-586D-B8347265F7CF}"/>
              </a:ext>
            </a:extLst>
          </p:cNvPr>
          <p:cNvGrpSpPr/>
          <p:nvPr/>
        </p:nvGrpSpPr>
        <p:grpSpPr>
          <a:xfrm>
            <a:off x="5421283" y="1590611"/>
            <a:ext cx="3212723" cy="2290113"/>
            <a:chOff x="4634543" y="1353104"/>
            <a:chExt cx="4192436" cy="2713172"/>
          </a:xfrm>
        </p:grpSpPr>
        <p:pic>
          <p:nvPicPr>
            <p:cNvPr id="16" name="Imagem 8" descr="Diagrama&#10;&#10;Descrição gerada automaticamente">
              <a:extLst>
                <a:ext uri="{FF2B5EF4-FFF2-40B4-BE49-F238E27FC236}">
                  <a16:creationId xmlns:a16="http://schemas.microsoft.com/office/drawing/2014/main" id="{E8522EC3-6364-EA9E-95DF-AFAED2793F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17" name="Retângulo: Cantos Arredondados 16">
              <a:extLst>
                <a:ext uri="{FF2B5EF4-FFF2-40B4-BE49-F238E27FC236}">
                  <a16:creationId xmlns:a16="http://schemas.microsoft.com/office/drawing/2014/main" id="{24BC7E68-CA37-9B0C-65D7-AFB3CD36E52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25688F67-F034-FACF-3343-C5161922F5FD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322CCE44-3EDE-5348-D88B-3D6B7B6B04AA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pic>
        <p:nvPicPr>
          <p:cNvPr id="22" name="Gráfico 22" descr="Crachá com preenchimento sólido">
            <a:extLst>
              <a:ext uri="{FF2B5EF4-FFF2-40B4-BE49-F238E27FC236}">
                <a16:creationId xmlns:a16="http://schemas.microsoft.com/office/drawing/2014/main" id="{399FCDA9-993E-E60D-C801-ADB769A43C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12527" y="4252108"/>
            <a:ext cx="580407" cy="580407"/>
          </a:xfrm>
          <a:prstGeom prst="rect">
            <a:avLst/>
          </a:prstGeom>
        </p:spPr>
      </p:pic>
      <p:pic>
        <p:nvPicPr>
          <p:cNvPr id="23" name="Gráfico 23" descr="Selo 1 com preenchimento sólido">
            <a:extLst>
              <a:ext uri="{FF2B5EF4-FFF2-40B4-BE49-F238E27FC236}">
                <a16:creationId xmlns:a16="http://schemas.microsoft.com/office/drawing/2014/main" id="{222693FF-2153-C5E8-2CC5-2FBDCC4CBD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58174" y="2442978"/>
            <a:ext cx="528452" cy="51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60311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71D3C29-7635-3703-2621-08D4E90238EB}"/>
              </a:ext>
            </a:extLst>
          </p:cNvPr>
          <p:cNvSpPr/>
          <p:nvPr/>
        </p:nvSpPr>
        <p:spPr>
          <a:xfrm>
            <a:off x="1686941" y="4022161"/>
            <a:ext cx="2039811" cy="65776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Esquema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14" name="Imagem 14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724BC5A6-BE74-9DE4-7379-4F20FF8AE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8245" y="1528121"/>
            <a:ext cx="4583874" cy="28294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1CA7561A-AFAB-4BBF-C020-56F076F56E39}"/>
              </a:ext>
            </a:extLst>
          </p:cNvPr>
          <p:cNvSpPr/>
          <p:nvPr/>
        </p:nvSpPr>
        <p:spPr>
          <a:xfrm>
            <a:off x="2006496" y="2096183"/>
            <a:ext cx="2039811" cy="65776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Coleção</a:t>
            </a:r>
            <a:endParaRPr lang="pt-BR" dirty="0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6A738795-5069-E0DF-9144-0A33D3D45777}"/>
              </a:ext>
            </a:extLst>
          </p:cNvPr>
          <p:cNvSpPr/>
          <p:nvPr/>
        </p:nvSpPr>
        <p:spPr>
          <a:xfrm rot="-3060000">
            <a:off x="1165801" y="2205989"/>
            <a:ext cx="1217220" cy="73478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B1830B8-5660-668E-F5A5-4B0AA59F411C}"/>
              </a:ext>
            </a:extLst>
          </p:cNvPr>
          <p:cNvSpPr/>
          <p:nvPr/>
        </p:nvSpPr>
        <p:spPr>
          <a:xfrm>
            <a:off x="403327" y="2994254"/>
            <a:ext cx="2039811" cy="65776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Tipo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AE0702B8-7CE2-D59B-E9F7-2C353DB70625}"/>
              </a:ext>
            </a:extLst>
          </p:cNvPr>
          <p:cNvSpPr txBox="1"/>
          <p:nvPr/>
        </p:nvSpPr>
        <p:spPr>
          <a:xfrm rot="-900000">
            <a:off x="960787" y="2025856"/>
            <a:ext cx="73181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Define</a:t>
            </a:r>
          </a:p>
        </p:txBody>
      </p:sp>
      <p:sp>
        <p:nvSpPr>
          <p:cNvPr id="5" name="Seta: de Cima para Baixo 4">
            <a:extLst>
              <a:ext uri="{FF2B5EF4-FFF2-40B4-BE49-F238E27FC236}">
                <a16:creationId xmlns:a16="http://schemas.microsoft.com/office/drawing/2014/main" id="{5C022246-3273-9180-47BD-15F456E00749}"/>
              </a:ext>
            </a:extLst>
          </p:cNvPr>
          <p:cNvSpPr/>
          <p:nvPr/>
        </p:nvSpPr>
        <p:spPr>
          <a:xfrm>
            <a:off x="1776488" y="3559421"/>
            <a:ext cx="222663" cy="734785"/>
          </a:xfrm>
          <a:prstGeom prst="upDown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1099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</p:spTree>
    <p:extLst>
      <p:ext uri="{BB962C8B-B14F-4D97-AF65-F5344CB8AC3E}">
        <p14:creationId xmlns:p14="http://schemas.microsoft.com/office/powerpoint/2010/main" val="20700255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Mundo Real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4CA2C78E-002B-D0D8-3451-9CEB06C42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655" y="2253738"/>
            <a:ext cx="2743200" cy="1541799"/>
          </a:xfrm>
          <a:prstGeom prst="rect">
            <a:avLst/>
          </a:prstGeom>
        </p:spPr>
      </p:pic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6109658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  <a:endParaRPr lang="pt-BR" sz="1600">
              <a:latin typeface="Calibri"/>
              <a:cs typeface="Calibri"/>
            </a:endParaRP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B84082D8-2C51-2881-55C1-52CE0F619DCA}"/>
              </a:ext>
            </a:extLst>
          </p:cNvPr>
          <p:cNvSpPr/>
          <p:nvPr/>
        </p:nvSpPr>
        <p:spPr>
          <a:xfrm rot="16800000">
            <a:off x="4592159" y="1805761"/>
            <a:ext cx="248009" cy="2469310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95BB884-2637-791C-6E9B-CF2377C888DD}"/>
              </a:ext>
            </a:extLst>
          </p:cNvPr>
          <p:cNvSpPr/>
          <p:nvPr/>
        </p:nvSpPr>
        <p:spPr>
          <a:xfrm>
            <a:off x="3761656" y="2807358"/>
            <a:ext cx="1757631" cy="46367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Armazena</a:t>
            </a:r>
            <a:endParaRPr lang="pt-BR"/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37277" y="196889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086376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690506" y="4714503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6F9E0980-BD94-4106-D137-2DB431A70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DA473770-47FE-E067-5D20-2F29665A7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3484" y="2946872"/>
            <a:ext cx="3552206" cy="1558023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D3CDB760-65FD-660C-A29E-FF5A356EF23B}"/>
              </a:ext>
            </a:extLst>
          </p:cNvPr>
          <p:cNvSpPr/>
          <p:nvPr/>
        </p:nvSpPr>
        <p:spPr>
          <a:xfrm>
            <a:off x="5992585" y="2629107"/>
            <a:ext cx="1321129" cy="348838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1CC60762-653E-7EBF-4F9A-C449AE5CC5AD}"/>
              </a:ext>
            </a:extLst>
          </p:cNvPr>
          <p:cNvSpPr/>
          <p:nvPr/>
        </p:nvSpPr>
        <p:spPr>
          <a:xfrm>
            <a:off x="3389291" y="3407846"/>
            <a:ext cx="1113311" cy="742208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Set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2815823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obrigatória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Depêndencia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Exclusão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cascata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6E87A520-DF1A-1D6D-8312-238819DE8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809045"/>
            <a:ext cx="4108862" cy="3659007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31570042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Agrupar 7">
            <a:extLst>
              <a:ext uri="{FF2B5EF4-FFF2-40B4-BE49-F238E27FC236}">
                <a16:creationId xmlns:a16="http://schemas.microsoft.com/office/drawing/2014/main" id="{FE7FA453-3641-18B8-F3C6-6E9ED967F8B1}"/>
              </a:ext>
            </a:extLst>
          </p:cNvPr>
          <p:cNvGrpSpPr/>
          <p:nvPr/>
        </p:nvGrpSpPr>
        <p:grpSpPr>
          <a:xfrm>
            <a:off x="4820095" y="2651968"/>
            <a:ext cx="3138501" cy="2230736"/>
            <a:chOff x="4634543" y="1353104"/>
            <a:chExt cx="4192436" cy="2713172"/>
          </a:xfrm>
        </p:grpSpPr>
        <p:pic>
          <p:nvPicPr>
            <p:cNvPr id="3" name="Imagem 8" descr="Diagrama&#10;&#10;Descrição gerada automaticamente">
              <a:extLst>
                <a:ext uri="{FF2B5EF4-FFF2-40B4-BE49-F238E27FC236}">
                  <a16:creationId xmlns:a16="http://schemas.microsoft.com/office/drawing/2014/main" id="{B37571C7-9D6A-A0E1-2F87-4451E33B7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4543" y="1353104"/>
              <a:ext cx="3929331" cy="2501992"/>
            </a:xfrm>
            <a:prstGeom prst="rect">
              <a:avLst/>
            </a:prstGeom>
          </p:spPr>
        </p:pic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F8109D44-683A-9058-4248-7512A03913EE}"/>
                </a:ext>
              </a:extLst>
            </p:cNvPr>
            <p:cNvSpPr/>
            <p:nvPr/>
          </p:nvSpPr>
          <p:spPr>
            <a:xfrm>
              <a:off x="7306574" y="3085022"/>
              <a:ext cx="1520405" cy="98125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781F28A-66DC-E585-2527-813DB698D2EC}"/>
                </a:ext>
              </a:extLst>
            </p:cNvPr>
            <p:cNvSpPr/>
            <p:nvPr/>
          </p:nvSpPr>
          <p:spPr>
            <a:xfrm>
              <a:off x="7845725" y="2686051"/>
              <a:ext cx="830293" cy="398971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04D098D4-55A7-01CE-3A1B-8F1ADF202BC5}"/>
                </a:ext>
              </a:extLst>
            </p:cNvPr>
            <p:cNvSpPr/>
            <p:nvPr/>
          </p:nvSpPr>
          <p:spPr>
            <a:xfrm>
              <a:off x="5915565" y="3818268"/>
              <a:ext cx="1779198" cy="204877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D6BE914-8235-2C6E-BCAA-83BD33CC3F57}"/>
              </a:ext>
            </a:extLst>
          </p:cNvPr>
          <p:cNvSpPr txBox="1"/>
          <p:nvPr/>
        </p:nvSpPr>
        <p:spPr>
          <a:xfrm>
            <a:off x="5326824" y="4684815"/>
            <a:ext cx="2743199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pic>
        <p:nvPicPr>
          <p:cNvPr id="13" name="Imagem 7" descr="Diagrama&#10;&#10;Descrição gerada automaticamente">
            <a:extLst>
              <a:ext uri="{FF2B5EF4-FFF2-40B4-BE49-F238E27FC236}">
                <a16:creationId xmlns:a16="http://schemas.microsoft.com/office/drawing/2014/main" id="{C105668A-E3BE-1402-B101-7601EC8C12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1614" y="682401"/>
            <a:ext cx="3411187" cy="19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9209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Chaves</a:t>
            </a:r>
            <a:endParaRPr lang="en-US" sz="40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Elementos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Chaves</a:t>
            </a:r>
          </a:p>
        </p:txBody>
      </p:sp>
      <p:sp>
        <p:nvSpPr>
          <p:cNvPr id="10" name="Texto Explicativo: Seta para a Esquerda 9">
            <a:extLst>
              <a:ext uri="{FF2B5EF4-FFF2-40B4-BE49-F238E27FC236}">
                <a16:creationId xmlns:a16="http://schemas.microsoft.com/office/drawing/2014/main" id="{0279769E-BF60-A50A-2032-3C62A3C28335}"/>
              </a:ext>
            </a:extLst>
          </p:cNvPr>
          <p:cNvSpPr/>
          <p:nvPr/>
        </p:nvSpPr>
        <p:spPr>
          <a:xfrm>
            <a:off x="2081150" y="3420835"/>
            <a:ext cx="1640279" cy="912915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Constraint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F6DA635-3978-1DCD-C847-EA5725D933B2}"/>
              </a:ext>
            </a:extLst>
          </p:cNvPr>
          <p:cNvSpPr/>
          <p:nvPr/>
        </p:nvSpPr>
        <p:spPr>
          <a:xfrm>
            <a:off x="5569526" y="1862198"/>
            <a:ext cx="2530927" cy="489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Primary</a:t>
            </a:r>
            <a:r>
              <a:rPr lang="pt-BR" dirty="0">
                <a:cs typeface="Arial"/>
              </a:rPr>
              <a:t> Key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1C3605F-0785-39A0-450F-AD3CE8A173A3}"/>
              </a:ext>
            </a:extLst>
          </p:cNvPr>
          <p:cNvSpPr/>
          <p:nvPr/>
        </p:nvSpPr>
        <p:spPr>
          <a:xfrm>
            <a:off x="5569526" y="3391146"/>
            <a:ext cx="2530927" cy="489857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Modelo Relacional</a:t>
            </a:r>
          </a:p>
        </p:txBody>
      </p:sp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F1402355-FFA7-10FD-98F6-ABEAC498422A}"/>
              </a:ext>
            </a:extLst>
          </p:cNvPr>
          <p:cNvSpPr/>
          <p:nvPr/>
        </p:nvSpPr>
        <p:spPr>
          <a:xfrm>
            <a:off x="6654649" y="2440661"/>
            <a:ext cx="356260" cy="979714"/>
          </a:xfrm>
          <a:prstGeom prst="downArrow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17122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dos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4221278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Range de Valores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ER x UML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616230C-FDF1-6C81-1B84-069BE2AB783B}"/>
              </a:ext>
            </a:extLst>
          </p:cNvPr>
          <p:cNvSpPr txBox="1"/>
          <p:nvPr/>
        </p:nvSpPr>
        <p:spPr>
          <a:xfrm>
            <a:off x="5716483" y="4465863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  <a:endParaRPr lang="pt-BR" sz="800" dirty="0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B9F9EB73-983C-CFE2-4E1E-1158FA590E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484" y="1728914"/>
            <a:ext cx="4160816" cy="2413037"/>
          </a:xfrm>
          <a:prstGeom prst="rect">
            <a:avLst/>
          </a:prstGeom>
        </p:spPr>
      </p:pic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4EE16D5-8A3B-30DC-D9D3-7DD0F700E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222" y="311653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99991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1A62E88-14C9-A8FC-B89C-614AEA0D2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7753" y="1284180"/>
            <a:ext cx="4898963" cy="2752849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9599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694857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2" y="3617943"/>
            <a:ext cx="5212512" cy="133661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117" y="1482691"/>
            <a:ext cx="5449736" cy="215655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2107015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5816" y="2217226"/>
            <a:ext cx="4867454" cy="1560905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AEC92EC8-C05A-F1A5-B287-10BE7B04FE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9" y="2118947"/>
            <a:ext cx="4069512" cy="1822163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091669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FBDBF41-F7E5-D63A-8E8E-925742ABB764}"/>
              </a:ext>
            </a:extLst>
          </p:cNvPr>
          <p:cNvSpPr txBox="1"/>
          <p:nvPr/>
        </p:nvSpPr>
        <p:spPr>
          <a:xfrm>
            <a:off x="5510662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2256537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3" name="Imagem 3" descr="Diagrama, Logotipo, nome da empresa&#10;&#10;Descrição gerada automaticamente">
            <a:extLst>
              <a:ext uri="{FF2B5EF4-FFF2-40B4-BE49-F238E27FC236}">
                <a16:creationId xmlns:a16="http://schemas.microsoft.com/office/drawing/2014/main" id="{15073ABC-F1AF-C987-2186-088D86250A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061" y="3295528"/>
            <a:ext cx="2991209" cy="957056"/>
          </a:xfrm>
          <a:prstGeom prst="rect">
            <a:avLst/>
          </a:prstGeom>
        </p:spPr>
      </p:pic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38B767E9-0555-EAD4-B631-2DD9602D3CD7}"/>
              </a:ext>
            </a:extLst>
          </p:cNvPr>
          <p:cNvSpPr txBox="1"/>
          <p:nvPr/>
        </p:nvSpPr>
        <p:spPr>
          <a:xfrm>
            <a:off x="717925" y="16334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Outras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características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empregados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Número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de horas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pic>
        <p:nvPicPr>
          <p:cNvPr id="8" name="Imagem 5" descr="Diagrama&#10;&#10;Descrição gerada automaticamente">
            <a:extLst>
              <a:ext uri="{FF2B5EF4-FFF2-40B4-BE49-F238E27FC236}">
                <a16:creationId xmlns:a16="http://schemas.microsoft.com/office/drawing/2014/main" id="{E80CE6D6-2A0E-3BCA-B6DE-3C8F5F9E6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1752267"/>
            <a:ext cx="3314698" cy="1293911"/>
          </a:xfrm>
          <a:prstGeom prst="rect">
            <a:avLst/>
          </a:prstGeom>
        </p:spPr>
      </p:pic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DBCFCDCD-B196-D4C3-8594-DCC64A09F0C1}"/>
              </a:ext>
            </a:extLst>
          </p:cNvPr>
          <p:cNvSpPr/>
          <p:nvPr/>
        </p:nvSpPr>
        <p:spPr>
          <a:xfrm>
            <a:off x="3241375" y="2793794"/>
            <a:ext cx="2199735" cy="571500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Atributo composto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3C5A718-1B3F-E7AA-0DE4-CA1BAEAF890A}"/>
              </a:ext>
            </a:extLst>
          </p:cNvPr>
          <p:cNvSpPr txBox="1"/>
          <p:nvPr/>
        </p:nvSpPr>
        <p:spPr>
          <a:xfrm>
            <a:off x="5607709" y="478280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318788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6">
            <a:extLst>
              <a:ext uri="{FF2B5EF4-FFF2-40B4-BE49-F238E27FC236}">
                <a16:creationId xmlns:a16="http://schemas.microsoft.com/office/drawing/2014/main" id="{2E30CA40-A294-1FD4-4442-E5764096E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7246" y="1477723"/>
            <a:ext cx="1889545" cy="16165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743C19D3-A6EB-5A79-F5A1-D0D9C028CD9F}"/>
              </a:ext>
            </a:extLst>
          </p:cNvPr>
          <p:cNvSpPr/>
          <p:nvPr/>
        </p:nvSpPr>
        <p:spPr>
          <a:xfrm>
            <a:off x="4050102" y="443184"/>
            <a:ext cx="4539650" cy="4507300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Universidade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latin typeface="Calibri"/>
                <a:cs typeface="Arial"/>
              </a:rPr>
              <a:t>Amostra</a:t>
            </a: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E021677F-C8A7-5FEC-AA98-5001C0B61DEB}"/>
              </a:ext>
            </a:extLst>
          </p:cNvPr>
          <p:cNvSpPr/>
          <p:nvPr/>
        </p:nvSpPr>
        <p:spPr>
          <a:xfrm>
            <a:off x="6233664" y="1332695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Mundo real</a:t>
            </a:r>
            <a:endParaRPr lang="pt-BR"/>
          </a:p>
        </p:txBody>
      </p:sp>
      <p:sp>
        <p:nvSpPr>
          <p:cNvPr id="8" name="Chave Direita 7">
            <a:extLst>
              <a:ext uri="{FF2B5EF4-FFF2-40B4-BE49-F238E27FC236}">
                <a16:creationId xmlns:a16="http://schemas.microsoft.com/office/drawing/2014/main" id="{0027794F-4938-9CAF-4E64-0E7AB2DD3B46}"/>
              </a:ext>
            </a:extLst>
          </p:cNvPr>
          <p:cNvSpPr/>
          <p:nvPr/>
        </p:nvSpPr>
        <p:spPr>
          <a:xfrm>
            <a:off x="3802357" y="2046863"/>
            <a:ext cx="1315527" cy="2631056"/>
          </a:xfrm>
          <a:prstGeom prst="rightBrace">
            <a:avLst/>
          </a:prstGeom>
          <a:ln w="2857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0D666275-2D22-6E24-BB16-F22608CE9E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745" y="3534853"/>
            <a:ext cx="2207824" cy="1502794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12A65DFA-32EF-C08E-5E28-98F892E8E5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4075" y="3056537"/>
            <a:ext cx="1790700" cy="1381125"/>
          </a:xfrm>
          <a:prstGeom prst="rect">
            <a:avLst/>
          </a:prstGeom>
        </p:spPr>
      </p:pic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446F1AC-FA6B-4BB6-B722-2545BF1E6D40}"/>
              </a:ext>
            </a:extLst>
          </p:cNvPr>
          <p:cNvGrpSpPr/>
          <p:nvPr/>
        </p:nvGrpSpPr>
        <p:grpSpPr>
          <a:xfrm>
            <a:off x="203260" y="1624911"/>
            <a:ext cx="1811546" cy="1602985"/>
            <a:chOff x="893373" y="1614128"/>
            <a:chExt cx="1811546" cy="1602985"/>
          </a:xfrm>
        </p:grpSpPr>
        <p:pic>
          <p:nvPicPr>
            <p:cNvPr id="10" name="Imagem 10">
              <a:extLst>
                <a:ext uri="{FF2B5EF4-FFF2-40B4-BE49-F238E27FC236}">
                  <a16:creationId xmlns:a16="http://schemas.microsoft.com/office/drawing/2014/main" id="{C065E0E6-CF45-E871-35FA-83E957F87C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05427" y="1614128"/>
              <a:ext cx="1590675" cy="1419225"/>
            </a:xfrm>
            <a:prstGeom prst="rect">
              <a:avLst/>
            </a:prstGeom>
          </p:spPr>
        </p:pic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F72E8B0C-3685-31E0-6ACE-4C3727A98F01}"/>
                </a:ext>
              </a:extLst>
            </p:cNvPr>
            <p:cNvSpPr/>
            <p:nvPr/>
          </p:nvSpPr>
          <p:spPr>
            <a:xfrm>
              <a:off x="893373" y="2839707"/>
              <a:ext cx="1811546" cy="377406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Departamentos</a:t>
              </a:r>
              <a:endParaRPr lang="pt-BR"/>
            </a:p>
          </p:txBody>
        </p:sp>
      </p:grp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FFEF2997-D035-8F5D-EDD6-44214A64B0DD}"/>
              </a:ext>
            </a:extLst>
          </p:cNvPr>
          <p:cNvSpPr/>
          <p:nvPr/>
        </p:nvSpPr>
        <p:spPr>
          <a:xfrm>
            <a:off x="2426000" y="4372334"/>
            <a:ext cx="1811546" cy="3774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cursos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274519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E2A0870-913E-4ACC-E476-D17B97D1F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F4D4FEB-72DF-9E57-76B2-37DF599D80D5}"/>
              </a:ext>
            </a:extLst>
          </p:cNvPr>
          <p:cNvGrpSpPr/>
          <p:nvPr/>
        </p:nvGrpSpPr>
        <p:grpSpPr>
          <a:xfrm>
            <a:off x="3717985" y="1340035"/>
            <a:ext cx="4802755" cy="3692693"/>
            <a:chOff x="1733910" y="164686"/>
            <a:chExt cx="5686964" cy="4943524"/>
          </a:xfrm>
        </p:grpSpPr>
        <p:pic>
          <p:nvPicPr>
            <p:cNvPr id="4" name="Imagem 9" descr="Diagrama&#10;&#10;Descrição gerada automaticamente">
              <a:extLst>
                <a:ext uri="{FF2B5EF4-FFF2-40B4-BE49-F238E27FC236}">
                  <a16:creationId xmlns:a16="http://schemas.microsoft.com/office/drawing/2014/main" id="{80519C1D-038F-6497-7BE5-98509CDE1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33910" y="164686"/>
              <a:ext cx="5686964" cy="4943524"/>
            </a:xfrm>
            <a:prstGeom prst="rect">
              <a:avLst/>
            </a:prstGeom>
          </p:spPr>
        </p:pic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66C89F10-A72C-2910-7112-A01267432B86}"/>
                </a:ext>
              </a:extLst>
            </p:cNvPr>
            <p:cNvSpPr/>
            <p:nvPr/>
          </p:nvSpPr>
          <p:spPr>
            <a:xfrm>
              <a:off x="4438291" y="2340993"/>
              <a:ext cx="2868281" cy="1078301"/>
            </a:xfrm>
            <a:prstGeom prst="ellipse">
              <a:avLst/>
            </a:prstGeom>
            <a:noFill/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7" name="Google Shape;232;g116d3f5ae16_1_0">
            <a:extLst>
              <a:ext uri="{FF2B5EF4-FFF2-40B4-BE49-F238E27FC236}">
                <a16:creationId xmlns:a16="http://schemas.microsoft.com/office/drawing/2014/main" id="{6CBFC4E6-260D-6905-4B1B-4826D01CB281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Indo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além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…</a:t>
            </a:r>
          </a:p>
        </p:txBody>
      </p:sp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F53BB4A2-8CAA-F69A-95F0-9D002D6E8929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Refinando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94D7AFF-682B-47E9-82C5-3DB11B9FBB92}"/>
              </a:ext>
            </a:extLst>
          </p:cNvPr>
          <p:cNvSpPr txBox="1"/>
          <p:nvPr/>
        </p:nvSpPr>
        <p:spPr>
          <a:xfrm>
            <a:off x="2254190" y="484750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196059730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,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Papéis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Constraints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estruturais</a:t>
            </a:r>
            <a:endParaRPr lang="en-US" sz="5400" b="1" dirty="0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277875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Relações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implicítas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departamento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Controle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Supervisor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512A9E93-B439-6920-9625-E92D9A8D0DE9}"/>
              </a:ext>
            </a:extLst>
          </p:cNvPr>
          <p:cNvGrpSpPr/>
          <p:nvPr/>
        </p:nvGrpSpPr>
        <p:grpSpPr>
          <a:xfrm>
            <a:off x="2704920" y="3736901"/>
            <a:ext cx="1671367" cy="1011401"/>
            <a:chOff x="2704920" y="3736901"/>
            <a:chExt cx="1671367" cy="1011401"/>
          </a:xfrm>
        </p:grpSpPr>
        <p:sp>
          <p:nvSpPr>
            <p:cNvPr id="5" name="Seta: Curva para Baixo 4">
              <a:extLst>
                <a:ext uri="{FF2B5EF4-FFF2-40B4-BE49-F238E27FC236}">
                  <a16:creationId xmlns:a16="http://schemas.microsoft.com/office/drawing/2014/main" id="{46D15DC7-3FA2-AF15-B793-715778DDC951}"/>
                </a:ext>
              </a:extLst>
            </p:cNvPr>
            <p:cNvSpPr/>
            <p:nvPr/>
          </p:nvSpPr>
          <p:spPr>
            <a:xfrm rot="20400000">
              <a:off x="2707748" y="3736901"/>
              <a:ext cx="1369443" cy="54993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BD0781C-B7AA-0AE3-8256-8CBCC7CC5857}"/>
                </a:ext>
              </a:extLst>
            </p:cNvPr>
            <p:cNvSpPr/>
            <p:nvPr/>
          </p:nvSpPr>
          <p:spPr>
            <a:xfrm>
              <a:off x="2704920" y="4166019"/>
              <a:ext cx="1671367" cy="5822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 err="1"/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4CA2C97A-54FA-27DA-767E-E0FA4FD1C7E0}"/>
              </a:ext>
            </a:extLst>
          </p:cNvPr>
          <p:cNvGrpSpPr/>
          <p:nvPr/>
        </p:nvGrpSpPr>
        <p:grpSpPr>
          <a:xfrm>
            <a:off x="4662038" y="3039193"/>
            <a:ext cx="3547611" cy="549934"/>
            <a:chOff x="4662038" y="3039193"/>
            <a:chExt cx="3547611" cy="549934"/>
          </a:xfrm>
        </p:grpSpPr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81DDF2CD-1B2D-6740-A432-9A2F9DE358A4}"/>
                </a:ext>
              </a:extLst>
            </p:cNvPr>
            <p:cNvSpPr/>
            <p:nvPr/>
          </p:nvSpPr>
          <p:spPr>
            <a:xfrm>
              <a:off x="4662038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2" name="Retângulo: Cantos Arredondados 21">
              <a:extLst>
                <a:ext uri="{FF2B5EF4-FFF2-40B4-BE49-F238E27FC236}">
                  <a16:creationId xmlns:a16="http://schemas.microsoft.com/office/drawing/2014/main" id="{473F122C-FA82-F6A3-23A2-7D630D1BD8B7}"/>
                </a:ext>
              </a:extLst>
            </p:cNvPr>
            <p:cNvSpPr/>
            <p:nvPr/>
          </p:nvSpPr>
          <p:spPr>
            <a:xfrm>
              <a:off x="6753943" y="3039193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Projeto</a:t>
              </a:r>
              <a:endParaRPr lang="pt-BR" dirty="0"/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9FF947C2-3768-E344-062F-CAE77EF42F30}"/>
                </a:ext>
              </a:extLst>
            </p:cNvPr>
            <p:cNvSpPr/>
            <p:nvPr/>
          </p:nvSpPr>
          <p:spPr>
            <a:xfrm>
              <a:off x="6002173" y="3073461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2456E46C-8903-68A6-B046-E4CAC6C1DE99}"/>
              </a:ext>
            </a:extLst>
          </p:cNvPr>
          <p:cNvGrpSpPr/>
          <p:nvPr/>
        </p:nvGrpSpPr>
        <p:grpSpPr>
          <a:xfrm>
            <a:off x="3993489" y="1734447"/>
            <a:ext cx="3709357" cy="549934"/>
            <a:chOff x="3993489" y="1734447"/>
            <a:chExt cx="3709357" cy="549934"/>
          </a:xfrm>
        </p:grpSpPr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911E8D30-EF07-7901-2F60-1DB93E8EADA4}"/>
                </a:ext>
              </a:extLst>
            </p:cNvPr>
            <p:cNvSpPr/>
            <p:nvPr/>
          </p:nvSpPr>
          <p:spPr>
            <a:xfrm>
              <a:off x="6247140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Departamento</a:t>
              </a:r>
              <a:endParaRPr lang="pt-BR" dirty="0"/>
            </a:p>
          </p:txBody>
        </p:sp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9AD24E4E-7C41-6118-3CBF-B3AE4587AE60}"/>
                </a:ext>
              </a:extLst>
            </p:cNvPr>
            <p:cNvSpPr/>
            <p:nvPr/>
          </p:nvSpPr>
          <p:spPr>
            <a:xfrm>
              <a:off x="3993489" y="1734447"/>
              <a:ext cx="1455706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empregado</a:t>
              </a:r>
              <a:endParaRPr lang="pt-BR" dirty="0"/>
            </a:p>
          </p:txBody>
        </p:sp>
        <p:sp>
          <p:nvSpPr>
            <p:cNvPr id="21" name="Seta: para a Direita 20">
              <a:extLst>
                <a:ext uri="{FF2B5EF4-FFF2-40B4-BE49-F238E27FC236}">
                  <a16:creationId xmlns:a16="http://schemas.microsoft.com/office/drawing/2014/main" id="{06F2A195-3013-BC53-0220-424EC71F6809}"/>
                </a:ext>
              </a:extLst>
            </p:cNvPr>
            <p:cNvSpPr/>
            <p:nvPr/>
          </p:nvSpPr>
          <p:spPr>
            <a:xfrm>
              <a:off x="5314755" y="1771412"/>
              <a:ext cx="981254" cy="485235"/>
            </a:xfrm>
            <a:prstGeom prst="rightArrow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20424099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73BFFF7-6473-79E9-97DF-AF48B0E2B5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39" y="1431849"/>
            <a:ext cx="4727275" cy="3638464"/>
          </a:xfrm>
          <a:prstGeom prst="rect">
            <a:avLst/>
          </a:prstGeom>
        </p:spPr>
      </p:pic>
      <p:sp>
        <p:nvSpPr>
          <p:cNvPr id="4" name="Seta: Dobrada 3">
            <a:extLst>
              <a:ext uri="{FF2B5EF4-FFF2-40B4-BE49-F238E27FC236}">
                <a16:creationId xmlns:a16="http://schemas.microsoft.com/office/drawing/2014/main" id="{88F433B2-ED83-D61A-7288-92A570E9E70F}"/>
              </a:ext>
            </a:extLst>
          </p:cNvPr>
          <p:cNvSpPr/>
          <p:nvPr/>
        </p:nvSpPr>
        <p:spPr>
          <a:xfrm rot="5220000" flipV="1">
            <a:off x="5381904" y="171201"/>
            <a:ext cx="549934" cy="2458527"/>
          </a:xfrm>
          <a:prstGeom prst="ben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625E75-8321-69B2-02C4-6FFACBB27FDD}"/>
              </a:ext>
            </a:extLst>
          </p:cNvPr>
          <p:cNvSpPr/>
          <p:nvPr/>
        </p:nvSpPr>
        <p:spPr>
          <a:xfrm>
            <a:off x="6023394" y="831370"/>
            <a:ext cx="1962508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Relacionamento</a:t>
            </a:r>
            <a:endParaRPr lang="pt-BR" dirty="0"/>
          </a:p>
        </p:txBody>
      </p:sp>
      <p:sp>
        <p:nvSpPr>
          <p:cNvPr id="5" name="Losango 4">
            <a:extLst>
              <a:ext uri="{FF2B5EF4-FFF2-40B4-BE49-F238E27FC236}">
                <a16:creationId xmlns:a16="http://schemas.microsoft.com/office/drawing/2014/main" id="{41CB05E9-5F16-6884-2FD5-CDC6E9BBA8FD}"/>
              </a:ext>
            </a:extLst>
          </p:cNvPr>
          <p:cNvSpPr/>
          <p:nvPr/>
        </p:nvSpPr>
        <p:spPr>
          <a:xfrm>
            <a:off x="6255230" y="3953055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FA3E0600-2DEC-0734-6C6D-C69C9CEFE493}"/>
              </a:ext>
            </a:extLst>
          </p:cNvPr>
          <p:cNvSpPr/>
          <p:nvPr/>
        </p:nvSpPr>
        <p:spPr>
          <a:xfrm>
            <a:off x="7402843" y="1532612"/>
            <a:ext cx="280358" cy="231834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5766D3-9D94-C419-FD97-D6EEA1000E38}"/>
              </a:ext>
            </a:extLst>
          </p:cNvPr>
          <p:cNvSpPr txBox="1"/>
          <p:nvPr/>
        </p:nvSpPr>
        <p:spPr>
          <a:xfrm>
            <a:off x="2825690" y="4955336"/>
            <a:ext cx="3185303" cy="2000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700" dirty="0"/>
              <a:t>Fonte: Livro de referência - </a:t>
            </a:r>
            <a:r>
              <a:rPr lang="pt-BR" sz="7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403335668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3A140F93-3AD4-29E4-3D22-E70C36F6EE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231" y="1528897"/>
            <a:ext cx="3983246" cy="3120879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62B32B4-FCB7-2024-F637-B1D27087B605}"/>
              </a:ext>
            </a:extLst>
          </p:cNvPr>
          <p:cNvSpPr txBox="1"/>
          <p:nvPr/>
        </p:nvSpPr>
        <p:spPr>
          <a:xfrm>
            <a:off x="506855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495085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B495CAC-39B2-B7E2-981E-91AB66561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7495" y="1220074"/>
            <a:ext cx="4382218" cy="3814003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Classificado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Grau 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Auto-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2" name="Seta: Entalhada para a Direita 11">
            <a:extLst>
              <a:ext uri="{FF2B5EF4-FFF2-40B4-BE49-F238E27FC236}">
                <a16:creationId xmlns:a16="http://schemas.microsoft.com/office/drawing/2014/main" id="{1F412D8A-EB5A-FE37-0A54-0A3349104465}"/>
              </a:ext>
            </a:extLst>
          </p:cNvPr>
          <p:cNvSpPr/>
          <p:nvPr/>
        </p:nvSpPr>
        <p:spPr>
          <a:xfrm>
            <a:off x="2982928" y="2642140"/>
            <a:ext cx="1811546" cy="291141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4C587ED-3ABA-B81D-8E6D-E47C1AD01F88}"/>
              </a:ext>
            </a:extLst>
          </p:cNvPr>
          <p:cNvSpPr txBox="1"/>
          <p:nvPr/>
        </p:nvSpPr>
        <p:spPr>
          <a:xfrm>
            <a:off x="5068558" y="4944553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1316486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Relacionamentos</a:t>
            </a:r>
            <a:endParaRPr lang="pt-BR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4D6E8244-C76B-6A0B-6AC0-D85331D3BC17}"/>
              </a:ext>
            </a:extLst>
          </p:cNvPr>
          <p:cNvSpPr txBox="1"/>
          <p:nvPr/>
        </p:nvSpPr>
        <p:spPr>
          <a:xfrm>
            <a:off x="565525" y="1481050"/>
            <a:ext cx="456633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2" name="Imagem 5" descr="Diagrama&#10;&#10;Descrição gerada automaticamente">
            <a:extLst>
              <a:ext uri="{FF2B5EF4-FFF2-40B4-BE49-F238E27FC236}">
                <a16:creationId xmlns:a16="http://schemas.microsoft.com/office/drawing/2014/main" id="{3D5B5B18-4956-4CAB-7661-3B84AA7C7B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701" y="2938398"/>
            <a:ext cx="4490048" cy="1779148"/>
          </a:xfrm>
          <a:prstGeom prst="rect">
            <a:avLst/>
          </a:prstGeom>
        </p:spPr>
      </p:pic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53E11735-EEC5-1F2E-CF44-842461E3EABD}"/>
              </a:ext>
            </a:extLst>
          </p:cNvPr>
          <p:cNvSpPr/>
          <p:nvPr/>
        </p:nvSpPr>
        <p:spPr>
          <a:xfrm rot="3240000">
            <a:off x="6369903" y="2947967"/>
            <a:ext cx="215660" cy="88420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F94D75-DD38-4697-7425-ABC8C734C283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756796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2" descr="Diagrama&#10;&#10;Descrição gerada automaticamente">
            <a:extLst>
              <a:ext uri="{FF2B5EF4-FFF2-40B4-BE49-F238E27FC236}">
                <a16:creationId xmlns:a16="http://schemas.microsoft.com/office/drawing/2014/main" id="{AC5F163C-679C-FB88-BF22-676D844A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8965" y="1474981"/>
            <a:ext cx="4727275" cy="363846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C42D360-9ADA-5183-3BE0-470601B76174}"/>
              </a:ext>
            </a:extLst>
          </p:cNvPr>
          <p:cNvSpPr/>
          <p:nvPr/>
        </p:nvSpPr>
        <p:spPr>
          <a:xfrm>
            <a:off x="6691942" y="4378983"/>
            <a:ext cx="1822329" cy="57150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DD1E9A39-E9FA-2916-3AC1-588957B3D976}"/>
              </a:ext>
            </a:extLst>
          </p:cNvPr>
          <p:cNvSpPr txBox="1"/>
          <p:nvPr/>
        </p:nvSpPr>
        <p:spPr>
          <a:xfrm>
            <a:off x="1952266" y="4890638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310579883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Papel |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Atribuição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D531405-AD5D-7B85-82A2-DBABD0F8F59E}"/>
              </a:ext>
            </a:extLst>
          </p:cNvPr>
          <p:cNvSpPr/>
          <p:nvPr/>
        </p:nvSpPr>
        <p:spPr>
          <a:xfrm>
            <a:off x="567187" y="4325068"/>
            <a:ext cx="1822329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Papéis de cada entidade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BE5077A-8FDA-8DDE-2823-29741151F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40" y="1361601"/>
            <a:ext cx="4802755" cy="3692693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7DEE08E6-4BF6-7038-2550-4E32990832BD}"/>
              </a:ext>
            </a:extLst>
          </p:cNvPr>
          <p:cNvSpPr/>
          <p:nvPr/>
        </p:nvSpPr>
        <p:spPr>
          <a:xfrm>
            <a:off x="3608059" y="2124608"/>
            <a:ext cx="1031311" cy="676069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DD49F13-722B-E34E-95D2-BB406E0E4D2A}"/>
              </a:ext>
            </a:extLst>
          </p:cNvPr>
          <p:cNvSpPr txBox="1"/>
          <p:nvPr/>
        </p:nvSpPr>
        <p:spPr>
          <a:xfrm>
            <a:off x="5963548" y="4815157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77876941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Auto-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149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4C3C3DA7-A57E-8C22-61F7-E9CC57EE8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4249" y="1428433"/>
            <a:ext cx="4759624" cy="3559029"/>
          </a:xfrm>
          <a:prstGeom prst="rect">
            <a:avLst/>
          </a:prstGeom>
        </p:spPr>
      </p:pic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25A3D7C-3675-0679-4C27-0A453142EE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66" t="25146" r="55605" b="28070"/>
          <a:stretch/>
        </p:blipFill>
        <p:spPr>
          <a:xfrm>
            <a:off x="353683" y="1943885"/>
            <a:ext cx="2800880" cy="2385347"/>
          </a:xfrm>
          <a:prstGeom prst="rect">
            <a:avLst/>
          </a:prstGeom>
        </p:spPr>
      </p:pic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27464532-C35C-1079-DE33-1DA92203D500}"/>
              </a:ext>
            </a:extLst>
          </p:cNvPr>
          <p:cNvSpPr/>
          <p:nvPr/>
        </p:nvSpPr>
        <p:spPr>
          <a:xfrm>
            <a:off x="2594740" y="2836235"/>
            <a:ext cx="1304744" cy="377405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9915B9F-2D7E-7B5D-1A26-03BB1455BEB6}"/>
              </a:ext>
            </a:extLst>
          </p:cNvPr>
          <p:cNvSpPr txBox="1"/>
          <p:nvPr/>
        </p:nvSpPr>
        <p:spPr>
          <a:xfrm>
            <a:off x="2674728" y="4750459"/>
            <a:ext cx="3185303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3879340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4" name="Balão de Fala: Retângulo com Cantos Arredondados 13">
            <a:extLst>
              <a:ext uri="{FF2B5EF4-FFF2-40B4-BE49-F238E27FC236}">
                <a16:creationId xmlns:a16="http://schemas.microsoft.com/office/drawing/2014/main" id="{56F2C0CB-48C6-CD36-3B64-086A58545645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82826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632324" y="128065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binários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620406338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corresponde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n°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máximo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determinado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pt-BR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4B972C0-4354-9961-7345-0731121072EB}"/>
              </a:ext>
            </a:extLst>
          </p:cNvPr>
          <p:cNvSpPr/>
          <p:nvPr/>
        </p:nvSpPr>
        <p:spPr>
          <a:xfrm>
            <a:off x="707366" y="156461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3461B07-7C32-A6E2-531F-E01C0DE8D7F0}"/>
              </a:ext>
            </a:extLst>
          </p:cNvPr>
          <p:cNvSpPr/>
          <p:nvPr/>
        </p:nvSpPr>
        <p:spPr>
          <a:xfrm>
            <a:off x="3661913" y="1995936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1:N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0F164956-BEA5-C5A5-16B1-8A0C568D6F9A}"/>
              </a:ext>
            </a:extLst>
          </p:cNvPr>
          <p:cNvSpPr/>
          <p:nvPr/>
        </p:nvSpPr>
        <p:spPr>
          <a:xfrm>
            <a:off x="2055243" y="3990794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1:3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FABEDECC-279D-18E4-3FA5-FA436EF54A67}"/>
              </a:ext>
            </a:extLst>
          </p:cNvPr>
          <p:cNvSpPr/>
          <p:nvPr/>
        </p:nvSpPr>
        <p:spPr>
          <a:xfrm>
            <a:off x="6163574" y="1564615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0D19544D-6035-176E-EB9B-1A6C91939CA7}"/>
              </a:ext>
            </a:extLst>
          </p:cNvPr>
          <p:cNvSpPr/>
          <p:nvPr/>
        </p:nvSpPr>
        <p:spPr>
          <a:xfrm>
            <a:off x="5344063" y="3947662"/>
            <a:ext cx="1541970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</a:p>
        </p:txBody>
      </p:sp>
    </p:spTree>
    <p:extLst>
      <p:ext uri="{BB962C8B-B14F-4D97-AF65-F5344CB8AC3E}">
        <p14:creationId xmlns:p14="http://schemas.microsoft.com/office/powerpoint/2010/main" val="154367125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3338422" y="4443682"/>
            <a:ext cx="1067518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1:1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1026328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D8A72223-D38C-14BE-4B5E-41DEA749FA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0202" y="1560533"/>
            <a:ext cx="4198907" cy="34781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2" name="Imagem 3" descr="Diagrama, Diagrama de Venn&#10;&#10;Descrição gerada automaticamente">
            <a:extLst>
              <a:ext uri="{FF2B5EF4-FFF2-40B4-BE49-F238E27FC236}">
                <a16:creationId xmlns:a16="http://schemas.microsoft.com/office/drawing/2014/main" id="{B42610F1-2FF3-FC2A-1EC4-E546FD317D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552" y="1565714"/>
            <a:ext cx="4684141" cy="3004108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6908E28-CFEF-F7D3-D1AB-D292436702B3}"/>
              </a:ext>
            </a:extLst>
          </p:cNvPr>
          <p:cNvSpPr/>
          <p:nvPr/>
        </p:nvSpPr>
        <p:spPr>
          <a:xfrm>
            <a:off x="7673195" y="4325069"/>
            <a:ext cx="1153782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M:N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431487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Cardinalidade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928E64EE-A795-D345-6691-395E537CEC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462" r="224" b="51462"/>
          <a:stretch/>
        </p:blipFill>
        <p:spPr>
          <a:xfrm>
            <a:off x="1173193" y="1717441"/>
            <a:ext cx="6916242" cy="2665860"/>
          </a:xfrm>
          <a:prstGeom prst="rect">
            <a:avLst/>
          </a:prstGeom>
        </p:spPr>
      </p:pic>
      <p:sp>
        <p:nvSpPr>
          <p:cNvPr id="6" name="Seta: para a Esquerda 5">
            <a:extLst>
              <a:ext uri="{FF2B5EF4-FFF2-40B4-BE49-F238E27FC236}">
                <a16:creationId xmlns:a16="http://schemas.microsoft.com/office/drawing/2014/main" id="{AFDE04CF-9ABF-1CD6-EE10-4D4046307F12}"/>
              </a:ext>
            </a:extLst>
          </p:cNvPr>
          <p:cNvSpPr/>
          <p:nvPr/>
        </p:nvSpPr>
        <p:spPr>
          <a:xfrm rot="-2040000">
            <a:off x="5265439" y="2236474"/>
            <a:ext cx="733245" cy="22644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3C19C0-82B8-4DB9-D4FE-415796B541E5}"/>
              </a:ext>
            </a:extLst>
          </p:cNvPr>
          <p:cNvSpPr/>
          <p:nvPr/>
        </p:nvSpPr>
        <p:spPr>
          <a:xfrm>
            <a:off x="6314535" y="1640097"/>
            <a:ext cx="970471" cy="50680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dirty="0">
                <a:cs typeface="Arial"/>
              </a:rPr>
              <a:t>N:1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941047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Participação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dependência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Minimum Cardinality Constraint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total e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parcial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0A1CB447-E564-A09B-87C1-16D4DB4A77AB}"/>
              </a:ext>
            </a:extLst>
          </p:cNvPr>
          <p:cNvSpPr/>
          <p:nvPr/>
        </p:nvSpPr>
        <p:spPr>
          <a:xfrm>
            <a:off x="2238555" y="3818267"/>
            <a:ext cx="1455706" cy="981254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Empregado &amp; departamento</a:t>
            </a:r>
            <a:endParaRPr lang="pt-BR" dirty="0"/>
          </a:p>
        </p:txBody>
      </p:sp>
      <p:sp>
        <p:nvSpPr>
          <p:cNvPr id="4" name="Texto Explicativo: Seta para a Esquerda 3">
            <a:extLst>
              <a:ext uri="{FF2B5EF4-FFF2-40B4-BE49-F238E27FC236}">
                <a16:creationId xmlns:a16="http://schemas.microsoft.com/office/drawing/2014/main" id="{16AEECDF-AB04-62E2-7ECB-6EE65FF875B9}"/>
              </a:ext>
            </a:extLst>
          </p:cNvPr>
          <p:cNvSpPr/>
          <p:nvPr/>
        </p:nvSpPr>
        <p:spPr>
          <a:xfrm>
            <a:off x="4462552" y="3260246"/>
            <a:ext cx="1617452" cy="614632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Supervisor</a:t>
            </a:r>
          </a:p>
        </p:txBody>
      </p:sp>
    </p:spTree>
    <p:extLst>
      <p:ext uri="{BB962C8B-B14F-4D97-AF65-F5344CB8AC3E}">
        <p14:creationId xmlns:p14="http://schemas.microsoft.com/office/powerpoint/2010/main" val="79061977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86965652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Atributos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028AA14C-9A0F-A249-6407-2DF7162927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471" t="43466" r="4545" b="27098"/>
          <a:stretch/>
        </p:blipFill>
        <p:spPr>
          <a:xfrm>
            <a:off x="568525" y="2222469"/>
            <a:ext cx="3646352" cy="1796384"/>
          </a:xfrm>
          <a:prstGeom prst="rect">
            <a:avLst/>
          </a:prstGeom>
        </p:spPr>
      </p:pic>
      <p:pic>
        <p:nvPicPr>
          <p:cNvPr id="6" name="Imagem 9" descr="Diagrama&#10;&#10;Descrição gerada automaticamente">
            <a:extLst>
              <a:ext uri="{FF2B5EF4-FFF2-40B4-BE49-F238E27FC236}">
                <a16:creationId xmlns:a16="http://schemas.microsoft.com/office/drawing/2014/main" id="{42C8AD6E-3E59-9D13-66AA-06E91F49AC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283" t="24561" r="24863" b="51605"/>
          <a:stretch/>
        </p:blipFill>
        <p:spPr>
          <a:xfrm>
            <a:off x="4713707" y="2219274"/>
            <a:ext cx="3927164" cy="1805838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5F9694B-4355-ADEE-4A0B-79B667049C47}"/>
              </a:ext>
            </a:extLst>
          </p:cNvPr>
          <p:cNvSpPr/>
          <p:nvPr/>
        </p:nvSpPr>
        <p:spPr>
          <a:xfrm>
            <a:off x="566383" y="4537027"/>
            <a:ext cx="8069238" cy="32413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Decisão subjetiva de Design</a:t>
            </a:r>
            <a:endParaRPr lang="pt-BR" dirty="0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7ED8695B-C6E4-7A00-A65B-5E79B400AE58}"/>
              </a:ext>
            </a:extLst>
          </p:cNvPr>
          <p:cNvSpPr/>
          <p:nvPr/>
        </p:nvSpPr>
        <p:spPr>
          <a:xfrm>
            <a:off x="1990982" y="1824633"/>
            <a:ext cx="1331847" cy="394454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Mandatório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67480560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Entidades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Fracas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544207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6511416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Mini-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F8168883-9732-7B9E-BEA7-6CD8F5830905}"/>
              </a:ext>
            </a:extLst>
          </p:cNvPr>
          <p:cNvSpPr/>
          <p:nvPr/>
        </p:nvSpPr>
        <p:spPr>
          <a:xfrm>
            <a:off x="5344064" y="2567438"/>
            <a:ext cx="1779198" cy="1585103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Mini-mundo</a:t>
            </a: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1783F840-1702-6AFD-83B9-DBA8208F0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920" y="1703786"/>
            <a:ext cx="3120605" cy="3040673"/>
          </a:xfrm>
          <a:prstGeom prst="rect">
            <a:avLst/>
          </a:prstGeom>
        </p:spPr>
      </p:pic>
      <p:sp>
        <p:nvSpPr>
          <p:cNvPr id="17" name="Seta: da Esquerda para a Direita 16">
            <a:extLst>
              <a:ext uri="{FF2B5EF4-FFF2-40B4-BE49-F238E27FC236}">
                <a16:creationId xmlns:a16="http://schemas.microsoft.com/office/drawing/2014/main" id="{DDB8DB48-DA47-9F30-0E8C-28349E57DD06}"/>
              </a:ext>
            </a:extLst>
          </p:cNvPr>
          <p:cNvSpPr/>
          <p:nvPr/>
        </p:nvSpPr>
        <p:spPr>
          <a:xfrm>
            <a:off x="3963923" y="3116593"/>
            <a:ext cx="1218481" cy="485235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398897F-68DC-1281-89E8-655C86551984}"/>
              </a:ext>
            </a:extLst>
          </p:cNvPr>
          <p:cNvSpPr/>
          <p:nvPr/>
        </p:nvSpPr>
        <p:spPr>
          <a:xfrm>
            <a:off x="5236234" y="1855757"/>
            <a:ext cx="2480094" cy="539151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Preposição</a:t>
            </a:r>
            <a:endParaRPr lang="pt-BR"/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6333DD0F-BE1B-0CED-1B00-EB9D86CD8980}"/>
              </a:ext>
            </a:extLst>
          </p:cNvPr>
          <p:cNvSpPr/>
          <p:nvPr/>
        </p:nvSpPr>
        <p:spPr>
          <a:xfrm>
            <a:off x="5942522" y="1354261"/>
            <a:ext cx="2943763" cy="506802"/>
          </a:xfrm>
          <a:prstGeom prst="wedgeRoundRectCallout">
            <a:avLst/>
          </a:prstGeom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A84F488-EEFE-CA9E-B8AE-7646F5F0E27E}"/>
              </a:ext>
            </a:extLst>
          </p:cNvPr>
          <p:cNvSpPr/>
          <p:nvPr/>
        </p:nvSpPr>
        <p:spPr>
          <a:xfrm rot="21180000">
            <a:off x="3458797" y="1291754"/>
            <a:ext cx="2609490" cy="83029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A6DF1F64-7968-E37A-D386-8B16EADA7F51}"/>
              </a:ext>
            </a:extLst>
          </p:cNvPr>
          <p:cNvSpPr/>
          <p:nvPr/>
        </p:nvSpPr>
        <p:spPr>
          <a:xfrm>
            <a:off x="2287079" y="1861063"/>
            <a:ext cx="1649801" cy="506802"/>
          </a:xfrm>
          <a:prstGeom prst="wedgeRoundRect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CWA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674184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575649" y="1898890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Dependem de outra</a:t>
            </a:r>
            <a:endParaRPr lang="pt-BR" dirty="0"/>
          </a:p>
        </p:txBody>
      </p:sp>
      <p:sp>
        <p:nvSpPr>
          <p:cNvPr id="4" name="Seta: Dobrada para Cima 3">
            <a:extLst>
              <a:ext uri="{FF2B5EF4-FFF2-40B4-BE49-F238E27FC236}">
                <a16:creationId xmlns:a16="http://schemas.microsoft.com/office/drawing/2014/main" id="{5D0A668D-F4F4-B5F6-3AFA-9C528EE81223}"/>
              </a:ext>
            </a:extLst>
          </p:cNvPr>
          <p:cNvSpPr/>
          <p:nvPr/>
        </p:nvSpPr>
        <p:spPr>
          <a:xfrm>
            <a:off x="1863500" y="2726269"/>
            <a:ext cx="2178169" cy="409755"/>
          </a:xfrm>
          <a:prstGeom prst="bent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2324819" y="3990796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Owner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Entity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9" name="Seta: Dobrada para Cima 8">
            <a:extLst>
              <a:ext uri="{FF2B5EF4-FFF2-40B4-BE49-F238E27FC236}">
                <a16:creationId xmlns:a16="http://schemas.microsoft.com/office/drawing/2014/main" id="{074BAE38-021E-12CC-8054-92A0F0687290}"/>
              </a:ext>
            </a:extLst>
          </p:cNvPr>
          <p:cNvSpPr/>
          <p:nvPr/>
        </p:nvSpPr>
        <p:spPr>
          <a:xfrm rot="-5400000" flipH="1" flipV="1">
            <a:off x="1394438" y="3669783"/>
            <a:ext cx="463671" cy="970470"/>
          </a:xfrm>
          <a:prstGeom prst="bent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4869611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120440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5748428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 ID</a:t>
            </a:r>
            <a:endParaRPr lang="pt-BR" sz="12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4556904" y="712757"/>
            <a:ext cx="3784838" cy="636198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193234634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Fracas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Fortes</a:t>
            </a:r>
          </a:p>
        </p:txBody>
      </p:sp>
      <p:pic>
        <p:nvPicPr>
          <p:cNvPr id="10" name="Imagem 9" descr="Diagrama&#10;&#10;Descrição gerada automaticamente">
            <a:extLst>
              <a:ext uri="{FF2B5EF4-FFF2-40B4-BE49-F238E27FC236}">
                <a16:creationId xmlns:a16="http://schemas.microsoft.com/office/drawing/2014/main" id="{97C730FE-74D9-D717-A58B-69EB9CB496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954" t="26716" r="20141" b="-716"/>
          <a:stretch/>
        </p:blipFill>
        <p:spPr>
          <a:xfrm>
            <a:off x="4471977" y="1480769"/>
            <a:ext cx="4202170" cy="3466518"/>
          </a:xfrm>
          <a:prstGeom prst="rect">
            <a:avLst/>
          </a:prstGeom>
        </p:spPr>
      </p:pic>
      <p:sp>
        <p:nvSpPr>
          <p:cNvPr id="11" name="Seta: Divisa 10">
            <a:extLst>
              <a:ext uri="{FF2B5EF4-FFF2-40B4-BE49-F238E27FC236}">
                <a16:creationId xmlns:a16="http://schemas.microsoft.com/office/drawing/2014/main" id="{7FEAD051-DE6D-9D2A-2C5F-3B3998B8D83F}"/>
              </a:ext>
            </a:extLst>
          </p:cNvPr>
          <p:cNvSpPr/>
          <p:nvPr/>
        </p:nvSpPr>
        <p:spPr>
          <a:xfrm>
            <a:off x="4556126" y="3817490"/>
            <a:ext cx="485235" cy="485235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493FC62-09F4-00A5-6520-F6C0F8A4E655}"/>
              </a:ext>
            </a:extLst>
          </p:cNvPr>
          <p:cNvSpPr txBox="1"/>
          <p:nvPr/>
        </p:nvSpPr>
        <p:spPr>
          <a:xfrm>
            <a:off x="3828511" y="3877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1800" b="1" dirty="0">
                <a:latin typeface="Calibri"/>
              </a:rPr>
              <a:t>DER</a:t>
            </a:r>
          </a:p>
        </p:txBody>
      </p:sp>
    </p:spTree>
    <p:extLst>
      <p:ext uri="{BB962C8B-B14F-4D97-AF65-F5344CB8AC3E}">
        <p14:creationId xmlns:p14="http://schemas.microsoft.com/office/powerpoint/2010/main" val="41423237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Entidade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Fraca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2D411A4-8290-808C-ACA9-2EAB3713529A}"/>
              </a:ext>
            </a:extLst>
          </p:cNvPr>
          <p:cNvSpPr/>
          <p:nvPr/>
        </p:nvSpPr>
        <p:spPr>
          <a:xfrm>
            <a:off x="3823658" y="1844975"/>
            <a:ext cx="2598707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Carteira de Motorista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252CF16-3120-9ABF-6465-3298906B6D26}"/>
              </a:ext>
            </a:extLst>
          </p:cNvPr>
          <p:cNvSpPr/>
          <p:nvPr/>
        </p:nvSpPr>
        <p:spPr>
          <a:xfrm>
            <a:off x="3198244" y="4077060"/>
            <a:ext cx="1973292" cy="72246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Pessoa</a:t>
            </a:r>
          </a:p>
        </p:txBody>
      </p:sp>
      <p:cxnSp>
        <p:nvCxnSpPr>
          <p:cNvPr id="6" name="Conector: Angulado 5">
            <a:extLst>
              <a:ext uri="{FF2B5EF4-FFF2-40B4-BE49-F238E27FC236}">
                <a16:creationId xmlns:a16="http://schemas.microsoft.com/office/drawing/2014/main" id="{78EC1519-F907-03AA-951E-CA815924079D}"/>
              </a:ext>
            </a:extLst>
          </p:cNvPr>
          <p:cNvCxnSpPr/>
          <p:nvPr/>
        </p:nvCxnSpPr>
        <p:spPr>
          <a:xfrm flipH="1">
            <a:off x="5171536" y="3688870"/>
            <a:ext cx="1800764" cy="776377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6DE4BC95-AEC2-E052-DC08-4079F9FD6757}"/>
              </a:ext>
            </a:extLst>
          </p:cNvPr>
          <p:cNvCxnSpPr>
            <a:cxnSpLocks/>
          </p:cNvCxnSpPr>
          <p:nvPr/>
        </p:nvCxnSpPr>
        <p:spPr>
          <a:xfrm flipH="1" flipV="1">
            <a:off x="6422365" y="2276294"/>
            <a:ext cx="1822330" cy="1337095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Losango 4">
            <a:extLst>
              <a:ext uri="{FF2B5EF4-FFF2-40B4-BE49-F238E27FC236}">
                <a16:creationId xmlns:a16="http://schemas.microsoft.com/office/drawing/2014/main" id="{85B609E3-2951-55E8-5706-6C1E10144C75}"/>
              </a:ext>
            </a:extLst>
          </p:cNvPr>
          <p:cNvSpPr/>
          <p:nvPr/>
        </p:nvSpPr>
        <p:spPr>
          <a:xfrm>
            <a:off x="6050353" y="3252158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713DB6C-0AD0-753F-6037-F545199B5707}"/>
              </a:ext>
            </a:extLst>
          </p:cNvPr>
          <p:cNvSpPr/>
          <p:nvPr/>
        </p:nvSpPr>
        <p:spPr>
          <a:xfrm>
            <a:off x="567187" y="2254729"/>
            <a:ext cx="2102687" cy="199485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Total </a:t>
            </a:r>
            <a:r>
              <a:rPr lang="pt-BR" dirty="0" err="1">
                <a:cs typeface="Arial"/>
              </a:rPr>
              <a:t>Participation</a:t>
            </a:r>
            <a:r>
              <a:rPr lang="pt-BR" dirty="0">
                <a:cs typeface="Arial"/>
              </a:rPr>
              <a:t> </a:t>
            </a:r>
            <a:r>
              <a:rPr lang="pt-BR" dirty="0" err="1"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492843966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classes/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objetos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agregações</a:t>
            </a:r>
            <a:endParaRPr lang="en-US" sz="240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2">
                    <a:lumMod val="75000"/>
                  </a:schemeClr>
                </a:solidFill>
                <a:latin typeface="Calibri"/>
                <a:cs typeface="Calibri"/>
              </a:rPr>
              <a:t>elementares</a:t>
            </a:r>
            <a:endParaRPr lang="en-US" sz="2400" dirty="0">
              <a:solidFill>
                <a:schemeClr val="bg2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F263788F-DE30-1745-5AE5-96BE9FBAF080}"/>
              </a:ext>
            </a:extLst>
          </p:cNvPr>
          <p:cNvSpPr/>
          <p:nvPr/>
        </p:nvSpPr>
        <p:spPr>
          <a:xfrm>
            <a:off x="5883215" y="1672446"/>
            <a:ext cx="2393828" cy="582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</a:t>
            </a:r>
            <a:endParaRPr lang="pt-BR" dirty="0"/>
          </a:p>
        </p:txBody>
      </p:sp>
      <p:sp>
        <p:nvSpPr>
          <p:cNvPr id="7" name="Losango 6">
            <a:extLst>
              <a:ext uri="{FF2B5EF4-FFF2-40B4-BE49-F238E27FC236}">
                <a16:creationId xmlns:a16="http://schemas.microsoft.com/office/drawing/2014/main" id="{8C0BCD17-281A-E65C-60F6-37F821C84374}"/>
              </a:ext>
            </a:extLst>
          </p:cNvPr>
          <p:cNvSpPr/>
          <p:nvPr/>
        </p:nvSpPr>
        <p:spPr>
          <a:xfrm>
            <a:off x="5834692" y="2518913"/>
            <a:ext cx="2566357" cy="873424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200" dirty="0">
                <a:cs typeface="Arial"/>
              </a:rPr>
              <a:t>Relacionamento</a:t>
            </a:r>
            <a:endParaRPr lang="pt-BR" sz="1200" dirty="0"/>
          </a:p>
        </p:txBody>
      </p: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9AA4FF2D-E213-A329-3570-48C1847A2521}"/>
              </a:ext>
            </a:extLst>
          </p:cNvPr>
          <p:cNvGrpSpPr/>
          <p:nvPr/>
        </p:nvGrpSpPr>
        <p:grpSpPr>
          <a:xfrm>
            <a:off x="6543675" y="3818266"/>
            <a:ext cx="1851983" cy="582283"/>
            <a:chOff x="6230967" y="3980011"/>
            <a:chExt cx="1851983" cy="582283"/>
          </a:xfrm>
        </p:grpSpPr>
        <p:cxnSp>
          <p:nvCxnSpPr>
            <p:cNvPr id="11" name="Conector de Seta Reta 10">
              <a:extLst>
                <a:ext uri="{FF2B5EF4-FFF2-40B4-BE49-F238E27FC236}">
                  <a16:creationId xmlns:a16="http://schemas.microsoft.com/office/drawing/2014/main" id="{A5B2375F-CC3C-8420-7712-64493F079521}"/>
                </a:ext>
              </a:extLst>
            </p:cNvPr>
            <p:cNvCxnSpPr/>
            <p:nvPr/>
          </p:nvCxnSpPr>
          <p:spPr>
            <a:xfrm flipV="1">
              <a:off x="6230967" y="4284631"/>
              <a:ext cx="851858" cy="1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9F18ABD4-1505-6A40-12D8-BA8BB5732388}"/>
                </a:ext>
              </a:extLst>
            </p:cNvPr>
            <p:cNvSpPr/>
            <p:nvPr/>
          </p:nvSpPr>
          <p:spPr>
            <a:xfrm>
              <a:off x="6886036" y="3980011"/>
              <a:ext cx="1196914" cy="58228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Atributo</a:t>
              </a:r>
              <a:endParaRPr lang="pt-BR" dirty="0"/>
            </a:p>
          </p:txBody>
        </p:sp>
      </p:grpSp>
      <p:grpSp>
        <p:nvGrpSpPr>
          <p:cNvPr id="15" name="Agrupar 14">
            <a:extLst>
              <a:ext uri="{FF2B5EF4-FFF2-40B4-BE49-F238E27FC236}">
                <a16:creationId xmlns:a16="http://schemas.microsoft.com/office/drawing/2014/main" id="{E389BC36-279C-1DA7-7C2D-3CC5D3433DB5}"/>
              </a:ext>
            </a:extLst>
          </p:cNvPr>
          <p:cNvGrpSpPr/>
          <p:nvPr/>
        </p:nvGrpSpPr>
        <p:grpSpPr>
          <a:xfrm rot="19200000">
            <a:off x="6168966" y="4114800"/>
            <a:ext cx="951601" cy="951601"/>
            <a:chOff x="4972050" y="2971800"/>
            <a:chExt cx="951601" cy="951601"/>
          </a:xfrm>
        </p:grpSpPr>
        <p:cxnSp>
          <p:nvCxnSpPr>
            <p:cNvPr id="13" name="Conector de Seta Reta 12">
              <a:extLst>
                <a:ext uri="{FF2B5EF4-FFF2-40B4-BE49-F238E27FC236}">
                  <a16:creationId xmlns:a16="http://schemas.microsoft.com/office/drawing/2014/main" id="{D03599DC-7154-4DC7-B845-EFCECA6D55C4}"/>
                </a:ext>
              </a:extLst>
            </p:cNvPr>
            <p:cNvCxnSpPr/>
            <p:nvPr/>
          </p:nvCxnSpPr>
          <p:spPr>
            <a:xfrm>
              <a:off x="4972050" y="2971800"/>
              <a:ext cx="916556" cy="916556"/>
            </a:xfrm>
            <a:prstGeom prst="straightConnector1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D996F080-9E87-0CB1-7EE8-10AFC4CE0C5D}"/>
                </a:ext>
              </a:extLst>
            </p:cNvPr>
            <p:cNvSpPr/>
            <p:nvPr/>
          </p:nvSpPr>
          <p:spPr>
            <a:xfrm>
              <a:off x="5783472" y="3772439"/>
              <a:ext cx="140179" cy="1509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34778460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1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Weak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Parcial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Linha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pontilhada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Chave principal: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continua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Dependência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existência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|| </a:t>
            </a: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2AD8B244-E2A7-7913-A3FE-A7AEE202070C}"/>
              </a:ext>
            </a:extLst>
          </p:cNvPr>
          <p:cNvGrpSpPr/>
          <p:nvPr/>
        </p:nvGrpSpPr>
        <p:grpSpPr>
          <a:xfrm>
            <a:off x="4524555" y="1122511"/>
            <a:ext cx="2490875" cy="722462"/>
            <a:chOff x="5829300" y="1575399"/>
            <a:chExt cx="2490875" cy="722462"/>
          </a:xfrm>
        </p:grpSpPr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4001491-FB3C-61C4-5DBC-258447EFF516}"/>
                </a:ext>
              </a:extLst>
            </p:cNvPr>
            <p:cNvSpPr/>
            <p:nvPr/>
          </p:nvSpPr>
          <p:spPr>
            <a:xfrm>
              <a:off x="5829300" y="1575399"/>
              <a:ext cx="2490875" cy="722462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F263788F-DE30-1745-5AE5-96BE9FBAF080}"/>
                </a:ext>
              </a:extLst>
            </p:cNvPr>
            <p:cNvSpPr/>
            <p:nvPr/>
          </p:nvSpPr>
          <p:spPr>
            <a:xfrm>
              <a:off x="5883215" y="1650880"/>
              <a:ext cx="2361479" cy="582283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9F18ABD4-1505-6A40-12D8-BA8BB5732388}"/>
              </a:ext>
            </a:extLst>
          </p:cNvPr>
          <p:cNvSpPr/>
          <p:nvPr/>
        </p:nvSpPr>
        <p:spPr>
          <a:xfrm>
            <a:off x="5247018" y="3095804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..........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3A7165B-7B52-F874-6959-0E960E23918A}"/>
              </a:ext>
            </a:extLst>
          </p:cNvPr>
          <p:cNvGrpSpPr/>
          <p:nvPr/>
        </p:nvGrpSpPr>
        <p:grpSpPr>
          <a:xfrm>
            <a:off x="6319928" y="1968979"/>
            <a:ext cx="2566357" cy="873424"/>
            <a:chOff x="5834692" y="2518913"/>
            <a:chExt cx="2566357" cy="873424"/>
          </a:xfrm>
        </p:grpSpPr>
        <p:sp>
          <p:nvSpPr>
            <p:cNvPr id="7" name="Losango 6">
              <a:extLst>
                <a:ext uri="{FF2B5EF4-FFF2-40B4-BE49-F238E27FC236}">
                  <a16:creationId xmlns:a16="http://schemas.microsoft.com/office/drawing/2014/main" id="{8C0BCD17-281A-E65C-60F6-37F821C84374}"/>
                </a:ext>
              </a:extLst>
            </p:cNvPr>
            <p:cNvSpPr/>
            <p:nvPr/>
          </p:nvSpPr>
          <p:spPr>
            <a:xfrm>
              <a:off x="5834692" y="2518913"/>
              <a:ext cx="2566357" cy="87342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200" dirty="0">
                  <a:cs typeface="Arial"/>
                </a:rPr>
                <a:t>Relacionamento</a:t>
              </a:r>
              <a:endParaRPr lang="pt-BR" sz="1200" dirty="0"/>
            </a:p>
          </p:txBody>
        </p:sp>
        <p:sp>
          <p:nvSpPr>
            <p:cNvPr id="17" name="Losango 16">
              <a:extLst>
                <a:ext uri="{FF2B5EF4-FFF2-40B4-BE49-F238E27FC236}">
                  <a16:creationId xmlns:a16="http://schemas.microsoft.com/office/drawing/2014/main" id="{7B0480CB-53CB-A2E7-E4A2-9DF475CA4A24}"/>
                </a:ext>
              </a:extLst>
            </p:cNvPr>
            <p:cNvSpPr/>
            <p:nvPr/>
          </p:nvSpPr>
          <p:spPr>
            <a:xfrm>
              <a:off x="6050352" y="2626743"/>
              <a:ext cx="2113471" cy="657764"/>
            </a:xfrm>
            <a:prstGeom prst="diamond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200" dirty="0" err="1">
                  <a:cs typeface="Arial"/>
                </a:rPr>
                <a:t>weak</a:t>
              </a:r>
              <a:endParaRPr lang="pt-BR" dirty="0" err="1"/>
            </a:p>
          </p:txBody>
        </p:sp>
      </p:grpSp>
      <p:sp>
        <p:nvSpPr>
          <p:cNvPr id="20" name="Elipse 19">
            <a:extLst>
              <a:ext uri="{FF2B5EF4-FFF2-40B4-BE49-F238E27FC236}">
                <a16:creationId xmlns:a16="http://schemas.microsoft.com/office/drawing/2014/main" id="{74D0FBDD-D9C4-38B4-C0C9-36DA50F73B35}"/>
              </a:ext>
            </a:extLst>
          </p:cNvPr>
          <p:cNvSpPr/>
          <p:nvPr/>
        </p:nvSpPr>
        <p:spPr>
          <a:xfrm>
            <a:off x="7500669" y="3300679"/>
            <a:ext cx="1196914" cy="582283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______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30A5403E-98D7-4273-3A50-9CE9920AB7EF}"/>
              </a:ext>
            </a:extLst>
          </p:cNvPr>
          <p:cNvGrpSpPr/>
          <p:nvPr/>
        </p:nvGrpSpPr>
        <p:grpSpPr>
          <a:xfrm>
            <a:off x="6174357" y="4098626"/>
            <a:ext cx="1196914" cy="582283"/>
            <a:chOff x="4977442" y="4044710"/>
            <a:chExt cx="1196914" cy="582283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B9E869AD-5075-6C67-D8A8-14D670E42C16}"/>
                </a:ext>
              </a:extLst>
            </p:cNvPr>
            <p:cNvSpPr/>
            <p:nvPr/>
          </p:nvSpPr>
          <p:spPr>
            <a:xfrm>
              <a:off x="4977442" y="4044710"/>
              <a:ext cx="1196914" cy="582283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F69F0878-A987-7AD0-1DA0-A7C7C7DD79ED}"/>
                </a:ext>
              </a:extLst>
            </p:cNvPr>
            <p:cNvSpPr/>
            <p:nvPr/>
          </p:nvSpPr>
          <p:spPr>
            <a:xfrm>
              <a:off x="5042140" y="4109408"/>
              <a:ext cx="1067518" cy="452887"/>
            </a:xfrm>
            <a:prstGeom prst="ellipse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pt-BR" dirty="0">
                <a:cs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844951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Notações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770402" y="1599663"/>
            <a:ext cx="520253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derivado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Participação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total</a:t>
            </a:r>
            <a:endParaRPr lang="en-US" dirty="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Cardinalidade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Constraint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estrutural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6" name="Imagem 7" descr="Forma, Círculo&#10;&#10;Descrição gerada automaticamente">
            <a:extLst>
              <a:ext uri="{FF2B5EF4-FFF2-40B4-BE49-F238E27FC236}">
                <a16:creationId xmlns:a16="http://schemas.microsoft.com/office/drawing/2014/main" id="{3FEB6320-BEFC-B5B9-D444-3019B66795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24" r="392" b="1020"/>
          <a:stretch/>
        </p:blipFill>
        <p:spPr>
          <a:xfrm>
            <a:off x="5141343" y="1357796"/>
            <a:ext cx="2732445" cy="919395"/>
          </a:xfrm>
          <a:prstGeom prst="rect">
            <a:avLst/>
          </a:prstGeom>
        </p:spPr>
      </p:pic>
      <p:pic>
        <p:nvPicPr>
          <p:cNvPr id="8" name="Imagem 10" descr="Forma, Círculo&#10;&#10;Descrição gerada automaticamente">
            <a:extLst>
              <a:ext uri="{FF2B5EF4-FFF2-40B4-BE49-F238E27FC236}">
                <a16:creationId xmlns:a16="http://schemas.microsoft.com/office/drawing/2014/main" id="{4C8C810A-0CF9-492C-B0AF-CA2BA3E97A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532" y="804104"/>
            <a:ext cx="2204050" cy="710142"/>
          </a:xfrm>
          <a:prstGeom prst="rect">
            <a:avLst/>
          </a:prstGeom>
        </p:spPr>
      </p:pic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C439FDB2-9688-0381-D189-BB1D0440AD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43268" y="2452277"/>
            <a:ext cx="2937294" cy="2492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72631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Construtores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do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Esquema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3" name="Google Shape;231;g116d3f5ae16_1_0">
            <a:extLst>
              <a:ext uri="{FF2B5EF4-FFF2-40B4-BE49-F238E27FC236}">
                <a16:creationId xmlns:a16="http://schemas.microsoft.com/office/drawing/2014/main" id="{5314CABB-25E8-E311-21FE-9A06B873BA65}"/>
              </a:ext>
            </a:extLst>
          </p:cNvPr>
          <p:cNvSpPr txBox="1"/>
          <p:nvPr/>
        </p:nvSpPr>
        <p:spPr>
          <a:xfrm>
            <a:off x="745365" y="1515606"/>
            <a:ext cx="764768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Convenção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Nomeando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D33E4C8B-824A-9D10-8902-7C92EA6966A6}"/>
              </a:ext>
            </a:extLst>
          </p:cNvPr>
          <p:cNvSpPr/>
          <p:nvPr/>
        </p:nvSpPr>
        <p:spPr>
          <a:xfrm>
            <a:off x="5778661" y="2411151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Significado</a:t>
            </a:r>
            <a:endParaRPr lang="pt-BR" dirty="0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FDAA035-3C9F-6371-498C-1F3C7CA64468}"/>
              </a:ext>
            </a:extLst>
          </p:cNvPr>
          <p:cNvSpPr/>
          <p:nvPr/>
        </p:nvSpPr>
        <p:spPr>
          <a:xfrm>
            <a:off x="5778660" y="3662664"/>
            <a:ext cx="2423449" cy="528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Trivial?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9224729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o Design ER para COMPANY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490916837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5998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Gerencia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Departamento: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para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Departamento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Controla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4709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latin typeface="Calibri"/>
              </a:rPr>
              <a:t>O </a:t>
            </a:r>
            <a:r>
              <a:rPr lang="en-US" sz="2400" b="1" err="1">
                <a:latin typeface="Calibri"/>
              </a:rPr>
              <a:t>predicado</a:t>
            </a:r>
            <a:r>
              <a:rPr lang="en-US" sz="2400">
                <a:latin typeface="Calibri"/>
              </a:rPr>
              <a:t> é a </a:t>
            </a:r>
            <a:r>
              <a:rPr lang="en-US" sz="2400" err="1">
                <a:latin typeface="Calibri"/>
              </a:rPr>
              <a:t>parte</a:t>
            </a:r>
            <a:r>
              <a:rPr lang="en-US" sz="2400">
                <a:latin typeface="Calibri"/>
              </a:rPr>
              <a:t> da </a:t>
            </a:r>
            <a:r>
              <a:rPr lang="en-US" sz="2400" err="1">
                <a:latin typeface="Calibri"/>
              </a:rPr>
              <a:t>oração</a:t>
            </a:r>
            <a:r>
              <a:rPr lang="en-US" sz="2400">
                <a:latin typeface="Calibri"/>
              </a:rPr>
              <a:t> que </a:t>
            </a:r>
            <a:r>
              <a:rPr lang="en-US" sz="2400" err="1">
                <a:latin typeface="Calibri"/>
              </a:rPr>
              <a:t>contém</a:t>
            </a:r>
            <a:r>
              <a:rPr lang="en-US" sz="2400">
                <a:latin typeface="Calibri"/>
              </a:rPr>
              <a:t> o verbo e que </a:t>
            </a:r>
            <a:r>
              <a:rPr lang="en-US" sz="2400" err="1">
                <a:latin typeface="Calibri"/>
              </a:rPr>
              <a:t>traz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informações</a:t>
            </a:r>
            <a:r>
              <a:rPr lang="en-US" sz="2400">
                <a:latin typeface="Calibri"/>
              </a:rPr>
              <a:t> </a:t>
            </a:r>
            <a:r>
              <a:rPr lang="en-US" sz="2400" err="1">
                <a:latin typeface="Calibri"/>
              </a:rPr>
              <a:t>sobre</a:t>
            </a:r>
            <a:r>
              <a:rPr lang="en-US" sz="2400">
                <a:latin typeface="Calibri"/>
              </a:rPr>
              <a:t> o </a:t>
            </a:r>
            <a:r>
              <a:rPr lang="en-US" sz="2400" err="1">
                <a:latin typeface="Calibri"/>
              </a:rPr>
              <a:t>sujeito</a:t>
            </a:r>
            <a:r>
              <a:rPr lang="en-US" sz="2400">
                <a:latin typeface="Calibri"/>
              </a:rPr>
              <a:t>.</a:t>
            </a: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latin typeface="Calibri"/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ea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6951A898-8B4F-8261-37D0-0A5EF03B6F0D}"/>
              </a:ext>
            </a:extLst>
          </p:cNvPr>
          <p:cNvSpPr/>
          <p:nvPr/>
        </p:nvSpPr>
        <p:spPr>
          <a:xfrm>
            <a:off x="567187" y="4551512"/>
            <a:ext cx="8022565" cy="39897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5AF822F-CACD-D3F5-DFBA-9CDECC2C3221}"/>
              </a:ext>
            </a:extLst>
          </p:cNvPr>
          <p:cNvGrpSpPr/>
          <p:nvPr/>
        </p:nvGrpSpPr>
        <p:grpSpPr>
          <a:xfrm>
            <a:off x="1828800" y="3203634"/>
            <a:ext cx="5768914" cy="862642"/>
            <a:chOff x="1828800" y="3203634"/>
            <a:chExt cx="5768914" cy="862642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C2D42016-A2C1-C7E9-6F0A-36B36DEECC9C}"/>
                </a:ext>
              </a:extLst>
            </p:cNvPr>
            <p:cNvSpPr/>
            <p:nvPr/>
          </p:nvSpPr>
          <p:spPr>
            <a:xfrm>
              <a:off x="1828800" y="3430078"/>
              <a:ext cx="2005640" cy="593066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Critério</a:t>
              </a:r>
              <a:endParaRPr lang="pt-BR"/>
            </a:p>
          </p:txBody>
        </p:sp>
        <p:sp>
          <p:nvSpPr>
            <p:cNvPr id="11" name="Seta: para a Direita 10">
              <a:extLst>
                <a:ext uri="{FF2B5EF4-FFF2-40B4-BE49-F238E27FC236}">
                  <a16:creationId xmlns:a16="http://schemas.microsoft.com/office/drawing/2014/main" id="{788DC2A1-F76B-C8E3-5D1A-68C764179D75}"/>
                </a:ext>
              </a:extLst>
            </p:cNvPr>
            <p:cNvSpPr/>
            <p:nvPr/>
          </p:nvSpPr>
          <p:spPr>
            <a:xfrm>
              <a:off x="4139407" y="3485912"/>
              <a:ext cx="981254" cy="48523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BF6B75C-9B59-EBE5-CE52-8FC49D236AB2}"/>
                </a:ext>
              </a:extLst>
            </p:cNvPr>
            <p:cNvSpPr/>
            <p:nvPr/>
          </p:nvSpPr>
          <p:spPr>
            <a:xfrm>
              <a:off x="5408762" y="3203634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err="1">
                  <a:cs typeface="Arial"/>
                </a:rPr>
                <a:t>Having</a:t>
              </a:r>
              <a:endParaRPr lang="pt-BR" err="1"/>
            </a:p>
          </p:txBody>
        </p:sp>
        <p:sp>
          <p:nvSpPr>
            <p:cNvPr id="13" name="Retângulo: Cantos Arredondados 12">
              <a:extLst>
                <a:ext uri="{FF2B5EF4-FFF2-40B4-BE49-F238E27FC236}">
                  <a16:creationId xmlns:a16="http://schemas.microsoft.com/office/drawing/2014/main" id="{6F4684F4-4469-E0F5-9C51-325967B16B27}"/>
                </a:ext>
              </a:extLst>
            </p:cNvPr>
            <p:cNvSpPr/>
            <p:nvPr/>
          </p:nvSpPr>
          <p:spPr>
            <a:xfrm>
              <a:off x="5991045" y="3688870"/>
              <a:ext cx="1606669" cy="37740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Where</a:t>
              </a:r>
              <a:endParaRPr lang="pt-BR" err="1"/>
            </a:p>
          </p:txBody>
        </p:sp>
      </p:grpSp>
    </p:spTree>
    <p:extLst>
      <p:ext uri="{BB962C8B-B14F-4D97-AF65-F5344CB8AC3E}">
        <p14:creationId xmlns:p14="http://schemas.microsoft.com/office/powerpoint/2010/main" val="2394655139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E67857FE-B94E-06F7-7F57-6D42D8CCF554}"/>
              </a:ext>
            </a:extLst>
          </p:cNvPr>
          <p:cNvSpPr txBox="1"/>
          <p:nvPr/>
        </p:nvSpPr>
        <p:spPr>
          <a:xfrm>
            <a:off x="565525" y="1481050"/>
            <a:ext cx="619456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pt-BR" dirty="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Supervisiona</a:t>
            </a:r>
            <a:endParaRPr lang="en-US" sz="2400" dirty="0" err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Empregado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x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Dependentes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de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EE5531DA-CD36-BC29-BFA7-12FF2360CBEE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53782585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7" descr="Diagrama&#10;&#10;Descrição gerada automaticamente">
            <a:extLst>
              <a:ext uri="{FF2B5EF4-FFF2-40B4-BE49-F238E27FC236}">
                <a16:creationId xmlns:a16="http://schemas.microsoft.com/office/drawing/2014/main" id="{24659B01-26AF-66A6-778B-245D3D12C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926" y="3251320"/>
            <a:ext cx="4144994" cy="106704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Company</a:t>
            </a:r>
            <a:endParaRPr lang="pt-BR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1ADF8654-8B8D-3052-2923-7D70F5F88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248" y="1525823"/>
            <a:ext cx="4608661" cy="1833062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9A5CF88-BB0F-3168-6C9F-90BAC0DCAE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1855" y="1609366"/>
            <a:ext cx="3301580" cy="1474218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76C02064-6325-193B-8A79-B6D2AFF3C196}"/>
              </a:ext>
            </a:extLst>
          </p:cNvPr>
          <p:cNvSpPr txBox="1"/>
          <p:nvPr/>
        </p:nvSpPr>
        <p:spPr>
          <a:xfrm>
            <a:off x="2674728" y="4750459"/>
            <a:ext cx="3185303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800" dirty="0"/>
              <a:t>Fonte: Livro de referência - </a:t>
            </a:r>
            <a:r>
              <a:rPr lang="pt-BR" sz="800" dirty="0" err="1"/>
              <a:t>Navathe</a:t>
            </a:r>
          </a:p>
        </p:txBody>
      </p:sp>
      <p:pic>
        <p:nvPicPr>
          <p:cNvPr id="4" name="Imagem 6">
            <a:extLst>
              <a:ext uri="{FF2B5EF4-FFF2-40B4-BE49-F238E27FC236}">
                <a16:creationId xmlns:a16="http://schemas.microsoft.com/office/drawing/2014/main" id="{F5951D0D-6257-661A-2614-7B82AEDD75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353" y="3488306"/>
            <a:ext cx="3929153" cy="1260176"/>
          </a:xfrm>
          <a:prstGeom prst="rect">
            <a:avLst/>
          </a:prstGeom>
        </p:spPr>
      </p:pic>
      <p:pic>
        <p:nvPicPr>
          <p:cNvPr id="7" name="Gráfico 7" descr="Fechar estrutura de tópicos">
            <a:extLst>
              <a:ext uri="{FF2B5EF4-FFF2-40B4-BE49-F238E27FC236}">
                <a16:creationId xmlns:a16="http://schemas.microsoft.com/office/drawing/2014/main" id="{AA470450-F224-2074-59B5-D9B7E68876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21338" y="2438040"/>
            <a:ext cx="752655" cy="720306"/>
          </a:xfrm>
          <a:prstGeom prst="rect">
            <a:avLst/>
          </a:prstGeom>
        </p:spPr>
      </p:pic>
      <p:pic>
        <p:nvPicPr>
          <p:cNvPr id="10" name="Gráfico 7" descr="Fechar estrutura de tópicos">
            <a:extLst>
              <a:ext uri="{FF2B5EF4-FFF2-40B4-BE49-F238E27FC236}">
                <a16:creationId xmlns:a16="http://schemas.microsoft.com/office/drawing/2014/main" id="{12C56E76-AC07-FEDA-6A4F-86EB3E8E738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18384" y="3246766"/>
            <a:ext cx="752655" cy="720306"/>
          </a:xfrm>
          <a:prstGeom prst="rect">
            <a:avLst/>
          </a:prstGeom>
        </p:spPr>
      </p:pic>
      <p:pic>
        <p:nvPicPr>
          <p:cNvPr id="11" name="Gráfico 7" descr="Fechar estrutura de tópicos">
            <a:extLst>
              <a:ext uri="{FF2B5EF4-FFF2-40B4-BE49-F238E27FC236}">
                <a16:creationId xmlns:a16="http://schemas.microsoft.com/office/drawing/2014/main" id="{BF6EBBF3-E6BD-A0EC-E651-29A7A837C7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53319" y="4184889"/>
            <a:ext cx="752655" cy="720306"/>
          </a:xfrm>
          <a:prstGeom prst="rect">
            <a:avLst/>
          </a:prstGeom>
        </p:spPr>
      </p:pic>
      <p:pic>
        <p:nvPicPr>
          <p:cNvPr id="12" name="Gráfico 7" descr="Fechar estrutura de tópicos">
            <a:extLst>
              <a:ext uri="{FF2B5EF4-FFF2-40B4-BE49-F238E27FC236}">
                <a16:creationId xmlns:a16="http://schemas.microsoft.com/office/drawing/2014/main" id="{ECBB48A5-905A-6B35-A1B8-3E952E96BF3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18781" y="1575398"/>
            <a:ext cx="1130061" cy="1086929"/>
          </a:xfrm>
          <a:prstGeom prst="rect">
            <a:avLst/>
          </a:prstGeom>
        </p:spPr>
      </p:pic>
      <p:pic>
        <p:nvPicPr>
          <p:cNvPr id="13" name="Gráfico 7" descr="Fechar estrutura de tópicos">
            <a:extLst>
              <a:ext uri="{FF2B5EF4-FFF2-40B4-BE49-F238E27FC236}">
                <a16:creationId xmlns:a16="http://schemas.microsoft.com/office/drawing/2014/main" id="{3430EEEF-6D9E-1400-7D3E-02B4427DC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28667" y="3818266"/>
            <a:ext cx="752655" cy="720306"/>
          </a:xfrm>
          <a:prstGeom prst="rect">
            <a:avLst/>
          </a:prstGeom>
        </p:spPr>
      </p:pic>
      <p:pic>
        <p:nvPicPr>
          <p:cNvPr id="14" name="Gráfico 7" descr="Fechar estrutura de tópicos">
            <a:extLst>
              <a:ext uri="{FF2B5EF4-FFF2-40B4-BE49-F238E27FC236}">
                <a16:creationId xmlns:a16="http://schemas.microsoft.com/office/drawing/2014/main" id="{CED29245-DA81-291A-ED23-8AAA9570C7C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86432" y="2362559"/>
            <a:ext cx="752655" cy="720306"/>
          </a:xfrm>
          <a:prstGeom prst="rect">
            <a:avLst/>
          </a:prstGeom>
        </p:spPr>
      </p:pic>
      <p:pic>
        <p:nvPicPr>
          <p:cNvPr id="15" name="Gráfico 7" descr="Fechar estrutura de tópicos">
            <a:extLst>
              <a:ext uri="{FF2B5EF4-FFF2-40B4-BE49-F238E27FC236}">
                <a16:creationId xmlns:a16="http://schemas.microsoft.com/office/drawing/2014/main" id="{4B419E49-B761-1A5A-FE41-2EF0DF2183D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03385" y="2351775"/>
            <a:ext cx="752655" cy="72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7802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3" name="Imagem 9" descr="Diagrama&#10;&#10;Descrição gerada automaticamente">
            <a:extLst>
              <a:ext uri="{FF2B5EF4-FFF2-40B4-BE49-F238E27FC236}">
                <a16:creationId xmlns:a16="http://schemas.microsoft.com/office/drawing/2014/main" id="{CF653975-5CEE-9047-BA08-6F148AB5F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4760" y="132337"/>
            <a:ext cx="6301594" cy="4868042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72A1DB45-BE03-3437-8E70-E52FD719BA0A}"/>
              </a:ext>
            </a:extLst>
          </p:cNvPr>
          <p:cNvSpPr/>
          <p:nvPr/>
        </p:nvSpPr>
        <p:spPr>
          <a:xfrm>
            <a:off x="2799616" y="4270376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18DA855-B9FE-8546-B0A2-D89237E09479}"/>
              </a:ext>
            </a:extLst>
          </p:cNvPr>
          <p:cNvSpPr/>
          <p:nvPr/>
        </p:nvSpPr>
        <p:spPr>
          <a:xfrm>
            <a:off x="1570352" y="1477574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B2625AF4-77B5-A0D2-9881-400BF66F3F5E}"/>
              </a:ext>
            </a:extLst>
          </p:cNvPr>
          <p:cNvSpPr/>
          <p:nvPr/>
        </p:nvSpPr>
        <p:spPr>
          <a:xfrm>
            <a:off x="5473805" y="1574621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3668BB3B-7B02-24F0-2C5A-5A1D5ACC4A61}"/>
              </a:ext>
            </a:extLst>
          </p:cNvPr>
          <p:cNvSpPr/>
          <p:nvPr/>
        </p:nvSpPr>
        <p:spPr>
          <a:xfrm>
            <a:off x="5506153" y="2847017"/>
            <a:ext cx="560717" cy="194094"/>
          </a:xfrm>
          <a:prstGeom prst="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1899343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Alternativas - UML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2551739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500843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interpretada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construída</a:t>
            </a:r>
          </a:p>
        </p:txBody>
      </p:sp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6990" y="1166722"/>
            <a:ext cx="2178890" cy="15160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0A22E-EF59-CE7A-2E56-A8B9678D5876}"/>
              </a:ext>
            </a:extLst>
          </p:cNvPr>
          <p:cNvSpPr/>
          <p:nvPr/>
        </p:nvSpPr>
        <p:spPr>
          <a:xfrm>
            <a:off x="7095031" y="2925726"/>
            <a:ext cx="1595821" cy="8047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Compreensão facilitada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5A37146-7E7F-BD7A-741E-4146E8CAB167}"/>
              </a:ext>
            </a:extLst>
          </p:cNvPr>
          <p:cNvSpPr/>
          <p:nvPr/>
        </p:nvSpPr>
        <p:spPr>
          <a:xfrm>
            <a:off x="3633813" y="4247920"/>
            <a:ext cx="1722015" cy="63240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Orientação à objeto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3B2E06A-DFB3-D649-5711-7CA55464713B}"/>
              </a:ext>
            </a:extLst>
          </p:cNvPr>
          <p:cNvSpPr/>
          <p:nvPr/>
        </p:nvSpPr>
        <p:spPr>
          <a:xfrm>
            <a:off x="5711472" y="3870056"/>
            <a:ext cx="2529042" cy="6353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600"/>
              <a:t>Liberdade para o desenvolvedor</a:t>
            </a:r>
          </a:p>
        </p:txBody>
      </p:sp>
    </p:spTree>
    <p:extLst>
      <p:ext uri="{BB962C8B-B14F-4D97-AF65-F5344CB8AC3E}">
        <p14:creationId xmlns:p14="http://schemas.microsoft.com/office/powerpoint/2010/main" val="267960986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pic>
        <p:nvPicPr>
          <p:cNvPr id="13" name="Imagem 13" descr="Diagrama&#10;&#10;Descrição gerada automaticamente">
            <a:extLst>
              <a:ext uri="{FF2B5EF4-FFF2-40B4-BE49-F238E27FC236}">
                <a16:creationId xmlns:a16="http://schemas.microsoft.com/office/drawing/2014/main" id="{C5835FC6-D35F-558E-2E03-74D59AF5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391" y="1892350"/>
            <a:ext cx="4382218" cy="2598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8131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D71725E3-9A48-0D7C-FDC9-A369C97AD8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7966" y="686932"/>
            <a:ext cx="3454879" cy="422252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2BDB94B-4E39-8924-B68A-13AF1938D392}"/>
              </a:ext>
            </a:extLst>
          </p:cNvPr>
          <p:cNvGrpSpPr/>
          <p:nvPr/>
        </p:nvGrpSpPr>
        <p:grpSpPr>
          <a:xfrm>
            <a:off x="3266927" y="2233163"/>
            <a:ext cx="2532094" cy="1843895"/>
            <a:chOff x="3374757" y="1801842"/>
            <a:chExt cx="2532094" cy="1843895"/>
          </a:xfrm>
        </p:grpSpPr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49ECE5CC-1BF2-CCE9-54DD-65E96D2A8892}"/>
                </a:ext>
              </a:extLst>
            </p:cNvPr>
            <p:cNvSpPr/>
            <p:nvPr/>
          </p:nvSpPr>
          <p:spPr>
            <a:xfrm>
              <a:off x="3376261" y="2500419"/>
              <a:ext cx="1764037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Classe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0F139086-ACF2-B334-2039-DD5000E4EF70}"/>
                </a:ext>
              </a:extLst>
            </p:cNvPr>
            <p:cNvSpPr/>
            <p:nvPr/>
          </p:nvSpPr>
          <p:spPr>
            <a:xfrm>
              <a:off x="3374757" y="1928918"/>
              <a:ext cx="1771618" cy="452365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Caso de uso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B0BC4123-97C9-20C6-D791-11146CCBD653}"/>
                </a:ext>
              </a:extLst>
            </p:cNvPr>
            <p:cNvSpPr/>
            <p:nvPr/>
          </p:nvSpPr>
          <p:spPr>
            <a:xfrm>
              <a:off x="3380900" y="3028786"/>
              <a:ext cx="1774820" cy="463148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/>
                <a:t>Interação</a:t>
              </a:r>
            </a:p>
          </p:txBody>
        </p:sp>
        <p:sp>
          <p:nvSpPr>
            <p:cNvPr id="5" name="Chave Direita 4">
              <a:extLst>
                <a:ext uri="{FF2B5EF4-FFF2-40B4-BE49-F238E27FC236}">
                  <a16:creationId xmlns:a16="http://schemas.microsoft.com/office/drawing/2014/main" id="{A02D2194-5481-D08B-C66C-C325263BDC46}"/>
                </a:ext>
              </a:extLst>
            </p:cNvPr>
            <p:cNvSpPr/>
            <p:nvPr/>
          </p:nvSpPr>
          <p:spPr>
            <a:xfrm>
              <a:off x="5378484" y="1801842"/>
              <a:ext cx="528367" cy="1843895"/>
            </a:xfrm>
            <a:prstGeom prst="rightBrace">
              <a:avLst/>
            </a:prstGeom>
            <a:ln w="2857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5B1BFDC4-3861-989A-4136-807E693F3E50}"/>
              </a:ext>
            </a:extLst>
          </p:cNvPr>
          <p:cNvSpPr txBox="1"/>
          <p:nvPr/>
        </p:nvSpPr>
        <p:spPr>
          <a:xfrm>
            <a:off x="565525" y="1621229"/>
            <a:ext cx="2657739" cy="3040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Principais</a:t>
            </a:r>
          </a:p>
        </p:txBody>
      </p:sp>
      <p:sp>
        <p:nvSpPr>
          <p:cNvPr id="7" name="Chave Esquerda 6">
            <a:extLst>
              <a:ext uri="{FF2B5EF4-FFF2-40B4-BE49-F238E27FC236}">
                <a16:creationId xmlns:a16="http://schemas.microsoft.com/office/drawing/2014/main" id="{1245B268-7F24-14F6-3CE4-49052A158F79}"/>
              </a:ext>
            </a:extLst>
          </p:cNvPr>
          <p:cNvSpPr/>
          <p:nvPr/>
        </p:nvSpPr>
        <p:spPr>
          <a:xfrm>
            <a:off x="2132795" y="2233163"/>
            <a:ext cx="614631" cy="1843895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478908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3196DBE-49DA-1122-BD3A-207F1E04E0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0513" y="802411"/>
            <a:ext cx="4511615" cy="4088611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26577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Classificação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Chave Direita 4">
            <a:extLst>
              <a:ext uri="{FF2B5EF4-FFF2-40B4-BE49-F238E27FC236}">
                <a16:creationId xmlns:a16="http://schemas.microsoft.com/office/drawing/2014/main" id="{A02D2194-5481-D08B-C66C-C325263BDC46}"/>
              </a:ext>
            </a:extLst>
          </p:cNvPr>
          <p:cNvSpPr/>
          <p:nvPr/>
        </p:nvSpPr>
        <p:spPr>
          <a:xfrm rot="10800000">
            <a:off x="3286577" y="1381305"/>
            <a:ext cx="452886" cy="3450564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45713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software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Paradigma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Foco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Classes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0985" y="1893192"/>
            <a:ext cx="3886200" cy="2435417"/>
          </a:xfrm>
          <a:prstGeom prst="rect">
            <a:avLst/>
          </a:prstGeom>
        </p:spPr>
      </p:pic>
      <p:pic>
        <p:nvPicPr>
          <p:cNvPr id="5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B2685F3B-879C-013E-082D-BD43CA3F88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32293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179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Classe (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Operações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Associações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9026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</p:spTree>
    <p:extLst>
      <p:ext uri="{BB962C8B-B14F-4D97-AF65-F5344CB8AC3E}">
        <p14:creationId xmlns:p14="http://schemas.microsoft.com/office/powerpoint/2010/main" val="111844595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Link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reflexiva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Multiplicidade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*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471158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Associação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Agregação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DD2496A4-3AF8-FEB7-E1C5-22F61144EC47}"/>
              </a:ext>
            </a:extLst>
          </p:cNvPr>
          <p:cNvSpPr/>
          <p:nvPr/>
        </p:nvSpPr>
        <p:spPr>
          <a:xfrm>
            <a:off x="567532" y="4345857"/>
            <a:ext cx="2070338" cy="1617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98E1581-9E09-1B73-7F74-304D95D0751E}"/>
              </a:ext>
            </a:extLst>
          </p:cNvPr>
          <p:cNvSpPr txBox="1"/>
          <p:nvPr/>
        </p:nvSpPr>
        <p:spPr>
          <a:xfrm>
            <a:off x="474992" y="456714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dirty="0"/>
              <a:t>Direcional</a:t>
            </a:r>
          </a:p>
        </p:txBody>
      </p:sp>
      <p:sp>
        <p:nvSpPr>
          <p:cNvPr id="7" name="Seta: da Esquerda para a Direita 6">
            <a:extLst>
              <a:ext uri="{FF2B5EF4-FFF2-40B4-BE49-F238E27FC236}">
                <a16:creationId xmlns:a16="http://schemas.microsoft.com/office/drawing/2014/main" id="{5F4F0587-91E6-B3B5-4DEC-58C9CE60513B}"/>
              </a:ext>
            </a:extLst>
          </p:cNvPr>
          <p:cNvSpPr/>
          <p:nvPr/>
        </p:nvSpPr>
        <p:spPr>
          <a:xfrm>
            <a:off x="561881" y="4092456"/>
            <a:ext cx="2070339" cy="18331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433408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Outra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Notação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599663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Weak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qualified association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Discriminator</a:t>
            </a:r>
          </a:p>
        </p:txBody>
      </p:sp>
      <p:pic>
        <p:nvPicPr>
          <p:cNvPr id="3" name="Imagem 3" descr="Desenho de um cachorro&#10;&#10;Descrição gerada automaticamente">
            <a:extLst>
              <a:ext uri="{FF2B5EF4-FFF2-40B4-BE49-F238E27FC236}">
                <a16:creationId xmlns:a16="http://schemas.microsoft.com/office/drawing/2014/main" id="{88F0E29B-2025-D11B-4D13-5B1C6402F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0858" y="746184"/>
            <a:ext cx="884928" cy="610320"/>
          </a:xfrm>
          <a:prstGeom prst="rect">
            <a:avLst/>
          </a:prstGeom>
        </p:spPr>
      </p:pic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21C36629-55C4-2ACB-0F4C-76E36BDF49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7023" y="1602050"/>
            <a:ext cx="5104681" cy="320101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EED7C573-A408-C77A-A639-8D44037CF085}"/>
              </a:ext>
            </a:extLst>
          </p:cNvPr>
          <p:cNvCxnSpPr/>
          <p:nvPr/>
        </p:nvCxnSpPr>
        <p:spPr>
          <a:xfrm>
            <a:off x="1451394" y="2664484"/>
            <a:ext cx="2262277" cy="102223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6241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9220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Relacionamentos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alto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grau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 dirty="0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03363769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Ternário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…, N-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Perspectiva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binário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refletem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visão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930578" y="2100082"/>
            <a:ext cx="2618771" cy="197492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dirty="0">
                <a:cs typeface="Arial"/>
              </a:rPr>
              <a:t>Trade-off na tomada de decisão</a:t>
            </a:r>
            <a:endParaRPr lang="pt-BR" sz="1800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413538" y="3660197"/>
            <a:ext cx="993630" cy="474086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77303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3333509" y="3698834"/>
            <a:ext cx="3711131" cy="81022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Estabelecimento (loja)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D4B7F12-16E1-ED8D-D491-4B22C8C54AC3}"/>
              </a:ext>
            </a:extLst>
          </p:cNvPr>
          <p:cNvSpPr/>
          <p:nvPr/>
        </p:nvSpPr>
        <p:spPr>
          <a:xfrm>
            <a:off x="2548200" y="2374980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AB233E-7ABD-1174-27ED-55320E14C201}"/>
              </a:ext>
            </a:extLst>
          </p:cNvPr>
          <p:cNvSpPr/>
          <p:nvPr/>
        </p:nvSpPr>
        <p:spPr>
          <a:xfrm>
            <a:off x="5991668" y="1977099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Projeto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6AEBDD0-9E67-6A34-4CA6-5CCB22648880}"/>
              </a:ext>
            </a:extLst>
          </p:cNvPr>
          <p:cNvSpPr/>
          <p:nvPr/>
        </p:nvSpPr>
        <p:spPr>
          <a:xfrm>
            <a:off x="5022288" y="2953714"/>
            <a:ext cx="2052361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2854141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5" descr="Diagrama&#10;&#10;Descrição gerada automaticamente">
            <a:extLst>
              <a:ext uri="{FF2B5EF4-FFF2-40B4-BE49-F238E27FC236}">
                <a16:creationId xmlns:a16="http://schemas.microsoft.com/office/drawing/2014/main" id="{9331449B-6B2C-2038-18A3-B6A4D1B65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207" y="1749284"/>
            <a:ext cx="6561859" cy="254764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 err="1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3244561" y="1893743"/>
            <a:ext cx="993630" cy="474086"/>
          </a:xfrm>
          <a:prstGeom prst="roundRect">
            <a:avLst/>
          </a:prstGeom>
          <a:ln>
            <a:solidFill>
              <a:srgbClr val="FFC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(s,j,p)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B0515628-F392-1380-6B8F-E734A524C6F5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722863354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5" descr="Diagrama&#10;&#10;Descrição gerada automaticamente">
            <a:extLst>
              <a:ext uri="{FF2B5EF4-FFF2-40B4-BE49-F238E27FC236}">
                <a16:creationId xmlns:a16="http://schemas.microsoft.com/office/drawing/2014/main" id="{2C804764-3B1D-FEFD-104D-CBEC99E107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264" y="1614224"/>
            <a:ext cx="6529387" cy="302558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E53BE8D-FFEA-1DBC-A653-4119A7A3FC6B}"/>
              </a:ext>
            </a:extLst>
          </p:cNvPr>
          <p:cNvSpPr/>
          <p:nvPr/>
        </p:nvSpPr>
        <p:spPr>
          <a:xfrm>
            <a:off x="464993" y="3634219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s,j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7335981" y="3504332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j,p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DD8A1E9-E2C7-952E-3A65-63C761022E2B}"/>
              </a:ext>
            </a:extLst>
          </p:cNvPr>
          <p:cNvSpPr/>
          <p:nvPr/>
        </p:nvSpPr>
        <p:spPr>
          <a:xfrm>
            <a:off x="3919970" y="1478105"/>
            <a:ext cx="993630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(</a:t>
            </a:r>
            <a:r>
              <a:rPr lang="pt-BR" dirty="0" err="1">
                <a:cs typeface="Arial"/>
              </a:rPr>
              <a:t>s,p</a:t>
            </a:r>
            <a:r>
              <a:rPr lang="pt-BR" dirty="0">
                <a:cs typeface="Arial"/>
              </a:rPr>
              <a:t>)</a:t>
            </a:r>
            <a:endParaRPr lang="pt-BR" dirty="0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17CF171F-255B-5B3D-55A3-3997C519133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841889121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A44F249F-A94B-2A5D-B986-560A18237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56" y="1776777"/>
            <a:ext cx="7659397" cy="27654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20856" y="4296639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Weak</a:t>
            </a:r>
            <a:r>
              <a:rPr lang="pt-BR" dirty="0">
                <a:cs typeface="Arial"/>
              </a:rPr>
              <a:t> &amp; </a:t>
            </a:r>
            <a:r>
              <a:rPr lang="pt-BR" dirty="0" err="1">
                <a:cs typeface="Arial"/>
              </a:rPr>
              <a:t>Depêndencia</a:t>
            </a:r>
            <a:endParaRPr lang="pt-BR" dirty="0" err="1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444578C5-ED29-F154-A05C-2932864EDA03}"/>
              </a:ext>
            </a:extLst>
          </p:cNvPr>
          <p:cNvSpPr txBox="1"/>
          <p:nvPr/>
        </p:nvSpPr>
        <p:spPr>
          <a:xfrm>
            <a:off x="2896566" y="4752131"/>
            <a:ext cx="30398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 dirty="0"/>
              <a:t>Fonte: livro de referência - </a:t>
            </a:r>
            <a:r>
              <a:rPr lang="pt-BR" sz="10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48286010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4000" dirty="0"/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Cenário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B5D2E8C-AD27-8F28-D372-999B3AE10AC4}"/>
              </a:ext>
            </a:extLst>
          </p:cNvPr>
          <p:cNvSpPr/>
          <p:nvPr/>
        </p:nvSpPr>
        <p:spPr>
          <a:xfrm>
            <a:off x="561301" y="2862082"/>
            <a:ext cx="4107495" cy="139637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Consultas médicas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B8F3B94-BC7E-2DF4-C9F4-A4AFD003E466}"/>
              </a:ext>
            </a:extLst>
          </p:cNvPr>
          <p:cNvSpPr/>
          <p:nvPr/>
        </p:nvSpPr>
        <p:spPr>
          <a:xfrm>
            <a:off x="6189133" y="2566104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Médico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F9F08D4-D219-B116-4781-1CBE8D816325}"/>
              </a:ext>
            </a:extLst>
          </p:cNvPr>
          <p:cNvSpPr/>
          <p:nvPr/>
        </p:nvSpPr>
        <p:spPr>
          <a:xfrm>
            <a:off x="6189133" y="3927827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Exames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628C985-54FB-D861-9406-1E07DABDFC06}"/>
              </a:ext>
            </a:extLst>
          </p:cNvPr>
          <p:cNvSpPr/>
          <p:nvPr/>
        </p:nvSpPr>
        <p:spPr>
          <a:xfrm>
            <a:off x="5130801" y="3257550"/>
            <a:ext cx="1799165" cy="47977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Paciente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3171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formal para consulta/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extração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dados</a:t>
            </a: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ctr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55245" y="3052671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D1D0394-E3F1-0663-7E20-5F0D8D2B1375}"/>
              </a:ext>
            </a:extLst>
          </p:cNvPr>
          <p:cNvSpPr/>
          <p:nvPr/>
        </p:nvSpPr>
        <p:spPr>
          <a:xfrm>
            <a:off x="6120443" y="820586"/>
            <a:ext cx="2469309" cy="53915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Teoria dos Conjuntos</a:t>
            </a:r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105899" y="2460377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49985" y="4222630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76164" y="4222630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E8D0037-7DE2-BAAA-B54F-2ACA4B1E1FC0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3528511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7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b="1" dirty="0">
                <a:cs typeface="Arial"/>
              </a:rPr>
              <a:t>Exame</a:t>
            </a:r>
          </a:p>
          <a:p>
            <a:pPr algn="ctr"/>
            <a:endParaRPr lang="pt-BR" sz="1600" b="1" dirty="0">
              <a:cs typeface="Arial"/>
            </a:endParaRPr>
          </a:p>
          <a:p>
            <a:pPr algn="ctr"/>
            <a:r>
              <a:rPr lang="pt-BR" sz="1600" dirty="0">
                <a:cs typeface="Arial"/>
              </a:rPr>
              <a:t>Com médico ou com paciente?</a:t>
            </a:r>
            <a:endParaRPr lang="pt-BR" sz="1600">
              <a:cs typeface="Arial"/>
            </a:endParaRPr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B7A06F6D-3CC1-3AAD-A3D1-FB420EA4E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284" y="1891431"/>
            <a:ext cx="1731753" cy="2514421"/>
          </a:xfrm>
          <a:prstGeom prst="rect">
            <a:avLst/>
          </a:prstGeom>
        </p:spPr>
      </p:pic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1E2FC3A-35EE-3502-05E8-512E19AC8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569014" y="2698990"/>
            <a:ext cx="2335602" cy="2333445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3AE7AED-9100-B939-91D8-73BC74E5414E}"/>
              </a:ext>
            </a:extLst>
          </p:cNvPr>
          <p:cNvSpPr/>
          <p:nvPr/>
        </p:nvSpPr>
        <p:spPr>
          <a:xfrm flipH="1">
            <a:off x="6001829" y="1596880"/>
            <a:ext cx="2139800" cy="109580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Ternário??</a:t>
            </a:r>
          </a:p>
        </p:txBody>
      </p:sp>
    </p:spTree>
    <p:extLst>
      <p:ext uri="{BB962C8B-B14F-4D97-AF65-F5344CB8AC3E}">
        <p14:creationId xmlns:p14="http://schemas.microsoft.com/office/powerpoint/2010/main" val="362698167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C7413A2B-AD4F-1B8C-E5B1-AA3270BDF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755" y="1417990"/>
            <a:ext cx="4965987" cy="353117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698467" y="2264640"/>
            <a:ext cx="2221056" cy="18428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Agregação </a:t>
            </a:r>
            <a:endParaRPr lang="pt-BR" sz="1600"/>
          </a:p>
        </p:txBody>
      </p:sp>
    </p:spTree>
    <p:extLst>
      <p:ext uri="{BB962C8B-B14F-4D97-AF65-F5344CB8AC3E}">
        <p14:creationId xmlns:p14="http://schemas.microsoft.com/office/powerpoint/2010/main" val="183458706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ECF5394D-7FC7-2F32-B125-A7CC544FF7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339"/>
          <a:stretch/>
        </p:blipFill>
        <p:spPr>
          <a:xfrm>
            <a:off x="3756401" y="1488395"/>
            <a:ext cx="4254169" cy="3371885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58291" y="644499"/>
            <a:ext cx="681459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3200" b="1" dirty="0" err="1">
                <a:solidFill>
                  <a:srgbClr val="EA4E60"/>
                </a:solidFill>
                <a:latin typeface="Century Gothic"/>
              </a:rPr>
              <a:t>ário</a:t>
            </a:r>
            <a:endParaRPr lang="en-US" sz="32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E820693-2BB8-CA86-856C-7DAA94E88E71}"/>
              </a:ext>
            </a:extLst>
          </p:cNvPr>
          <p:cNvSpPr/>
          <p:nvPr/>
        </p:nvSpPr>
        <p:spPr>
          <a:xfrm>
            <a:off x="557982" y="4249037"/>
            <a:ext cx="2221056" cy="47408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Ternário?</a:t>
            </a:r>
          </a:p>
        </p:txBody>
      </p:sp>
    </p:spTree>
    <p:extLst>
      <p:ext uri="{BB962C8B-B14F-4D97-AF65-F5344CB8AC3E}">
        <p14:creationId xmlns:p14="http://schemas.microsoft.com/office/powerpoint/2010/main" val="2304940322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15B56E96-D73A-ECD7-0B98-D13A75B6A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855" y="1515841"/>
            <a:ext cx="6360288" cy="339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95876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Relacionamento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N-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ário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7474A77D-E764-03E3-D0E5-C8B0E063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221" y="1403319"/>
            <a:ext cx="7417557" cy="343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136787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418940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de dados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Complexa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com EER – Enhanced Entity-Relationship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167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</p:spTree>
    <p:extLst>
      <p:ext uri="{BB962C8B-B14F-4D97-AF65-F5344CB8AC3E}">
        <p14:creationId xmlns:p14="http://schemas.microsoft.com/office/powerpoint/2010/main" val="278718523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 – 1970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EER: Novos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conceitos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semânticos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Desenvolvidos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fora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área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BDs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Diagrama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ERR</a:t>
            </a:r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B438786-5401-70E9-1454-2AFBF818A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21477301-1EF9-C204-3878-A5B5B7FF7520}"/>
              </a:ext>
            </a:extLst>
          </p:cNvPr>
          <p:cNvSpPr/>
          <p:nvPr/>
        </p:nvSpPr>
        <p:spPr>
          <a:xfrm>
            <a:off x="815197" y="1747842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Evoluir...</a:t>
            </a:r>
          </a:p>
        </p:txBody>
      </p:sp>
      <p:pic>
        <p:nvPicPr>
          <p:cNvPr id="3" name="Imagem 4" descr="Logotipo, nome da empresa&#10;&#10;Descrição gerada automaticamente">
            <a:extLst>
              <a:ext uri="{FF2B5EF4-FFF2-40B4-BE49-F238E27FC236}">
                <a16:creationId xmlns:a16="http://schemas.microsoft.com/office/drawing/2014/main" id="{18EDFD40-4C40-F3BF-EB8B-4176862D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08" y="988187"/>
            <a:ext cx="2225616" cy="159280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0BDC174D-7B4F-2DB7-8A0D-C02088BFB8A2}"/>
              </a:ext>
            </a:extLst>
          </p:cNvPr>
          <p:cNvSpPr/>
          <p:nvPr/>
        </p:nvSpPr>
        <p:spPr>
          <a:xfrm>
            <a:off x="3435470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Entidades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328DAAD-9425-D9A3-6E84-DFAEBCFE9C7C}"/>
              </a:ext>
            </a:extLst>
          </p:cNvPr>
          <p:cNvSpPr/>
          <p:nvPr/>
        </p:nvSpPr>
        <p:spPr>
          <a:xfrm>
            <a:off x="6228272" y="4378984"/>
            <a:ext cx="166058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Objeto</a:t>
            </a:r>
            <a:endParaRPr lang="pt-BR" dirty="0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D6E27BDC-3741-D150-A90F-629F3515BECF}"/>
              </a:ext>
            </a:extLst>
          </p:cNvPr>
          <p:cNvSpPr/>
          <p:nvPr/>
        </p:nvSpPr>
        <p:spPr>
          <a:xfrm>
            <a:off x="5196143" y="4488732"/>
            <a:ext cx="916556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7163311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Classes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superclasses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Herança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918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565525" y="1857725"/>
            <a:ext cx="8016900" cy="204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 algn="ctr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deste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módulo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é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apresentar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mundo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voltado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 para um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 de banco de dados.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AFC5B08-36B9-D838-BAEB-F96A584CF940}"/>
              </a:ext>
            </a:extLst>
          </p:cNvPr>
          <p:cNvSpPr/>
          <p:nvPr/>
        </p:nvSpPr>
        <p:spPr>
          <a:xfrm>
            <a:off x="2012113" y="1683228"/>
            <a:ext cx="2469309" cy="53915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operações</a:t>
            </a:r>
            <a:endParaRPr lang="pt-BR"/>
          </a:p>
        </p:txBody>
      </p:sp>
      <p:sp>
        <p:nvSpPr>
          <p:cNvPr id="4" name="Chave Esquerda 3">
            <a:extLst>
              <a:ext uri="{FF2B5EF4-FFF2-40B4-BE49-F238E27FC236}">
                <a16:creationId xmlns:a16="http://schemas.microsoft.com/office/drawing/2014/main" id="{23B0484E-ED25-D17D-FA35-FF81EA6EA8F0}"/>
              </a:ext>
            </a:extLst>
          </p:cNvPr>
          <p:cNvSpPr/>
          <p:nvPr/>
        </p:nvSpPr>
        <p:spPr>
          <a:xfrm rot="5400000">
            <a:off x="3062767" y="1090934"/>
            <a:ext cx="398971" cy="276045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B32F646-48CF-DC7F-91A1-A0AA0EEDE0F3}"/>
              </a:ext>
            </a:extLst>
          </p:cNvPr>
          <p:cNvSpPr/>
          <p:nvPr/>
        </p:nvSpPr>
        <p:spPr>
          <a:xfrm>
            <a:off x="906853" y="2853187"/>
            <a:ext cx="1973291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Op. de conjuntos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7756B5B-6EA5-4EE4-CDD1-5FD726EA983D}"/>
              </a:ext>
            </a:extLst>
          </p:cNvPr>
          <p:cNvSpPr/>
          <p:nvPr/>
        </p:nvSpPr>
        <p:spPr>
          <a:xfrm>
            <a:off x="3333032" y="2853187"/>
            <a:ext cx="2145819" cy="5283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Op. de BD relacional</a:t>
            </a:r>
            <a:endParaRPr lang="pt-BR"/>
          </a:p>
        </p:txBody>
      </p:sp>
      <p:pic>
        <p:nvPicPr>
          <p:cNvPr id="8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id="{562AEA80-9831-BE3E-6B32-F63EB5593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53" y="800310"/>
            <a:ext cx="2435772" cy="4114799"/>
          </a:xfrm>
          <a:prstGeom prst="rect">
            <a:avLst/>
          </a:prstGeom>
        </p:spPr>
      </p:pic>
      <p:sp>
        <p:nvSpPr>
          <p:cNvPr id="9" name="Texto Explicativo: Seta para Cima 8">
            <a:extLst>
              <a:ext uri="{FF2B5EF4-FFF2-40B4-BE49-F238E27FC236}">
                <a16:creationId xmlns:a16="http://schemas.microsoft.com/office/drawing/2014/main" id="{C60C889E-BA4E-A9DD-37E9-28BD081C530D}"/>
              </a:ext>
            </a:extLst>
          </p:cNvPr>
          <p:cNvSpPr/>
          <p:nvPr/>
        </p:nvSpPr>
        <p:spPr>
          <a:xfrm>
            <a:off x="2281688" y="3473210"/>
            <a:ext cx="3461347" cy="916556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Exclusivos de </a:t>
            </a:r>
            <a:r>
              <a:rPr lang="pt-BR" err="1">
                <a:cs typeface="Arial"/>
              </a:rPr>
              <a:t>SGBDs</a:t>
            </a:r>
            <a:r>
              <a:rPr lang="pt-BR">
                <a:cs typeface="Arial"/>
              </a:rPr>
              <a:t> relacionais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7062955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3293628" y="1481050"/>
            <a:ext cx="5256447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Categoria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Union Type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Herança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relacionamento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3215F4E-A560-DEAA-017D-3EDF74EBBFFB}"/>
              </a:ext>
            </a:extLst>
          </p:cNvPr>
          <p:cNvSpPr/>
          <p:nvPr/>
        </p:nvSpPr>
        <p:spPr>
          <a:xfrm>
            <a:off x="696583" y="3688871"/>
            <a:ext cx="2167385" cy="77637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Subclasses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5B85A60-09F5-C9F0-054E-5CC99CA23BD1}"/>
              </a:ext>
            </a:extLst>
          </p:cNvPr>
          <p:cNvSpPr/>
          <p:nvPr/>
        </p:nvSpPr>
        <p:spPr>
          <a:xfrm>
            <a:off x="696583" y="1898890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Superclasses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696583" y="2761531"/>
            <a:ext cx="2167385" cy="77637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dirty="0">
                <a:cs typeface="Arial"/>
              </a:rPr>
              <a:t>Herança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90963307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pic>
        <p:nvPicPr>
          <p:cNvPr id="5" name="Imagem 9" descr="Diagrama&#10;&#10;Descrição gerada automaticamente">
            <a:extLst>
              <a:ext uri="{FF2B5EF4-FFF2-40B4-BE49-F238E27FC236}">
                <a16:creationId xmlns:a16="http://schemas.microsoft.com/office/drawing/2014/main" id="{05D54FD6-D9F5-4FBB-85E0-E323540341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4733" b="67338"/>
          <a:stretch/>
        </p:blipFill>
        <p:spPr>
          <a:xfrm>
            <a:off x="5551101" y="2189003"/>
            <a:ext cx="2834090" cy="157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63497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Conjuntos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397980" y="2858579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BE51E85-1ECD-BA4E-22E1-C970B3FCE019}"/>
              </a:ext>
            </a:extLst>
          </p:cNvPr>
          <p:cNvSpPr/>
          <p:nvPr/>
        </p:nvSpPr>
        <p:spPr>
          <a:xfrm>
            <a:off x="3737395" y="1791060"/>
            <a:ext cx="1800763" cy="77637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Administradores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25971E0-0D14-4708-0E51-64B9A14FCE0A}"/>
              </a:ext>
            </a:extLst>
          </p:cNvPr>
          <p:cNvSpPr/>
          <p:nvPr/>
        </p:nvSpPr>
        <p:spPr>
          <a:xfrm>
            <a:off x="5980262" y="1435221"/>
            <a:ext cx="1369442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TI</a:t>
            </a:r>
            <a:endParaRPr lang="pt-BR" dirty="0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7EDE11E-E077-9C74-4D57-B06E4634B241}"/>
              </a:ext>
            </a:extLst>
          </p:cNvPr>
          <p:cNvSpPr/>
          <p:nvPr/>
        </p:nvSpPr>
        <p:spPr>
          <a:xfrm>
            <a:off x="7511450" y="203906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Especialistas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57814BB-BF40-3B83-713C-C4F3C84B6D98}"/>
              </a:ext>
            </a:extLst>
          </p:cNvPr>
          <p:cNvSpPr/>
          <p:nvPr/>
        </p:nvSpPr>
        <p:spPr>
          <a:xfrm>
            <a:off x="5743036" y="4055494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Analistas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9C3D18C-C7CA-686E-634E-B00CB611CE30}"/>
              </a:ext>
            </a:extLst>
          </p:cNvPr>
          <p:cNvSpPr/>
          <p:nvPr/>
        </p:nvSpPr>
        <p:spPr>
          <a:xfrm>
            <a:off x="7435970" y="3505559"/>
            <a:ext cx="1552754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Marketing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79EBEA97-43EC-36D7-94F8-5DB1B7B69889}"/>
              </a:ext>
            </a:extLst>
          </p:cNvPr>
          <p:cNvSpPr/>
          <p:nvPr/>
        </p:nvSpPr>
        <p:spPr>
          <a:xfrm>
            <a:off x="3920706" y="3667306"/>
            <a:ext cx="1434141" cy="64698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Suporte Local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050884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16" name="Google Shape;227;p20">
            <a:extLst>
              <a:ext uri="{FF2B5EF4-FFF2-40B4-BE49-F238E27FC236}">
                <a16:creationId xmlns:a16="http://schemas.microsoft.com/office/drawing/2014/main" id="{46CE9018-0E75-9D0F-0082-D98C23D3A7B2}"/>
              </a:ext>
            </a:extLst>
          </p:cNvPr>
          <p:cNvSpPr txBox="1"/>
          <p:nvPr/>
        </p:nvSpPr>
        <p:spPr>
          <a:xfrm>
            <a:off x="321405" y="1445553"/>
            <a:ext cx="8424968" cy="24779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00965" algn="ctr">
              <a:buSzPts val="2400"/>
            </a:pP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  <a:p>
            <a:pPr marL="100965" algn="ctr">
              <a:buSzPts val="2400"/>
            </a:pPr>
            <a:br>
              <a:rPr lang="en-US" sz="2400">
                <a:latin typeface="Calibri"/>
                <a:cs typeface="Calibri"/>
              </a:rPr>
            </a:br>
            <a:endParaRPr lang="en-US" sz="2400">
              <a:solidFill>
                <a:srgbClr val="073763"/>
              </a:solidFill>
              <a:latin typeface="Calibri"/>
              <a:cs typeface="Calibri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630076D1-31BA-ED7B-6D35-09ACBAAEA60F}"/>
              </a:ext>
            </a:extLst>
          </p:cNvPr>
          <p:cNvSpPr/>
          <p:nvPr/>
        </p:nvSpPr>
        <p:spPr>
          <a:xfrm>
            <a:off x="725337" y="1861149"/>
            <a:ext cx="7580461" cy="248009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16664A5-FAAA-3706-1EDA-E60FF712DFED}"/>
              </a:ext>
            </a:extLst>
          </p:cNvPr>
          <p:cNvSpPr/>
          <p:nvPr/>
        </p:nvSpPr>
        <p:spPr>
          <a:xfrm>
            <a:off x="2873853" y="2460504"/>
            <a:ext cx="923744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79347293-98F8-85F0-0C2C-A1ADAB9D34A9}"/>
              </a:ext>
            </a:extLst>
          </p:cNvPr>
          <p:cNvSpPr/>
          <p:nvPr/>
        </p:nvSpPr>
        <p:spPr>
          <a:xfrm>
            <a:off x="2877447" y="3341118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12FE612-4020-68F3-DB47-BFFAEF69487C}"/>
              </a:ext>
            </a:extLst>
          </p:cNvPr>
          <p:cNvSpPr/>
          <p:nvPr/>
        </p:nvSpPr>
        <p:spPr>
          <a:xfrm>
            <a:off x="1206079" y="2830721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DD43109F-9326-EDE6-F4B6-E0D2E510D608}"/>
              </a:ext>
            </a:extLst>
          </p:cNvPr>
          <p:cNvSpPr/>
          <p:nvPr/>
        </p:nvSpPr>
        <p:spPr>
          <a:xfrm>
            <a:off x="1511598" y="3488486"/>
            <a:ext cx="912961" cy="43851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DD405AF-D350-0D9F-553E-A0C49A518434}"/>
              </a:ext>
            </a:extLst>
          </p:cNvPr>
          <p:cNvSpPr/>
          <p:nvPr/>
        </p:nvSpPr>
        <p:spPr>
          <a:xfrm>
            <a:off x="5371919" y="2471287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68C57A21-DE6A-1524-ACA1-6F3303813965}"/>
              </a:ext>
            </a:extLst>
          </p:cNvPr>
          <p:cNvSpPr/>
          <p:nvPr/>
        </p:nvSpPr>
        <p:spPr>
          <a:xfrm>
            <a:off x="5530070" y="339503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C3B04-D223-B5F0-BE0B-20D6BA1F4DA1}"/>
              </a:ext>
            </a:extLst>
          </p:cNvPr>
          <p:cNvSpPr/>
          <p:nvPr/>
        </p:nvSpPr>
        <p:spPr>
          <a:xfrm>
            <a:off x="6730579" y="2690542"/>
            <a:ext cx="912961" cy="43851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>
                <a:cs typeface="Arial"/>
              </a:rPr>
              <a:t>Objeto</a:t>
            </a:r>
            <a:endParaRPr lang="pt-BR" sz="1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0036707-A0A5-2002-33DA-7D8B6D6B2763}"/>
              </a:ext>
            </a:extLst>
          </p:cNvPr>
          <p:cNvSpPr/>
          <p:nvPr/>
        </p:nvSpPr>
        <p:spPr>
          <a:xfrm>
            <a:off x="1003898" y="2301455"/>
            <a:ext cx="3098321" cy="1797169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4FCCF6D6-C0E7-26DF-0923-3FCC4B7E02EC}"/>
              </a:ext>
            </a:extLst>
          </p:cNvPr>
          <p:cNvSpPr/>
          <p:nvPr/>
        </p:nvSpPr>
        <p:spPr>
          <a:xfrm>
            <a:off x="4910944" y="2269105"/>
            <a:ext cx="3087537" cy="1797169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 sz="1400"/>
          </a:p>
        </p:txBody>
      </p:sp>
      <p:sp>
        <p:nvSpPr>
          <p:cNvPr id="27" name="CaixaDeTexto 12">
            <a:extLst>
              <a:ext uri="{FF2B5EF4-FFF2-40B4-BE49-F238E27FC236}">
                <a16:creationId xmlns:a16="http://schemas.microsoft.com/office/drawing/2014/main" id="{52590D97-865A-2CC7-A984-0F04C412DF07}"/>
              </a:ext>
            </a:extLst>
          </p:cNvPr>
          <p:cNvSpPr txBox="1"/>
          <p:nvPr/>
        </p:nvSpPr>
        <p:spPr>
          <a:xfrm>
            <a:off x="1508364" y="1932496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002060"/>
                </a:solidFill>
                <a:latin typeface="Calibri"/>
                <a:cs typeface="Calibri"/>
              </a:rPr>
              <a:t>Classe 1</a:t>
            </a:r>
            <a:endParaRPr lang="pt-BR" sz="1400"/>
          </a:p>
        </p:txBody>
      </p:sp>
      <p:sp>
        <p:nvSpPr>
          <p:cNvPr id="28" name="CaixaDeTexto 13">
            <a:extLst>
              <a:ext uri="{FF2B5EF4-FFF2-40B4-BE49-F238E27FC236}">
                <a16:creationId xmlns:a16="http://schemas.microsoft.com/office/drawing/2014/main" id="{19E354E6-F54C-1E63-8E12-7B5F2F5ABD26}"/>
              </a:ext>
            </a:extLst>
          </p:cNvPr>
          <p:cNvSpPr txBox="1"/>
          <p:nvPr/>
        </p:nvSpPr>
        <p:spPr>
          <a:xfrm>
            <a:off x="5498081" y="1932495"/>
            <a:ext cx="2042305" cy="3693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 dirty="0">
                <a:solidFill>
                  <a:srgbClr val="EA4E60"/>
                </a:solidFill>
                <a:latin typeface="Calibri"/>
                <a:cs typeface="Calibri"/>
              </a:rPr>
              <a:t>Classe 2</a:t>
            </a:r>
            <a:endParaRPr lang="pt-BR" sz="1400"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1444351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6F967D43-C3FD-D0ED-3926-76CE0CD5EF49}"/>
              </a:ext>
            </a:extLst>
          </p:cNvPr>
          <p:cNvSpPr/>
          <p:nvPr/>
        </p:nvSpPr>
        <p:spPr>
          <a:xfrm>
            <a:off x="1808129" y="3493877"/>
            <a:ext cx="2365075" cy="84107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Comportamento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</a:t>
            </a:r>
          </a:p>
          <a:p>
            <a:pPr algn="ctr"/>
            <a:r>
              <a:rPr lang="pt-BR" sz="1400" b="1" dirty="0">
                <a:solidFill>
                  <a:srgbClr val="000000"/>
                </a:solidFill>
                <a:cs typeface="Arial"/>
              </a:rPr>
              <a:t>Estado gerais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1F301CF1-6614-9CBD-7D0C-7F3B949A2CC1}"/>
              </a:ext>
            </a:extLst>
          </p:cNvPr>
          <p:cNvGrpSpPr/>
          <p:nvPr/>
        </p:nvGrpSpPr>
        <p:grpSpPr>
          <a:xfrm>
            <a:off x="4671923" y="1286053"/>
            <a:ext cx="4050820" cy="1394602"/>
            <a:chOff x="6257027" y="2224177"/>
            <a:chExt cx="5075206" cy="2300375"/>
          </a:xfrm>
        </p:grpSpPr>
        <p:sp>
          <p:nvSpPr>
            <p:cNvPr id="44" name="Retângulo: Cantos Arredondados 43">
              <a:extLst>
                <a:ext uri="{FF2B5EF4-FFF2-40B4-BE49-F238E27FC236}">
                  <a16:creationId xmlns:a16="http://schemas.microsoft.com/office/drawing/2014/main" id="{EEFB2D4F-BC65-00E0-7E89-1345C5F941EA}"/>
                </a:ext>
              </a:extLst>
            </p:cNvPr>
            <p:cNvSpPr/>
            <p:nvPr/>
          </p:nvSpPr>
          <p:spPr>
            <a:xfrm>
              <a:off x="6257027" y="2224177"/>
              <a:ext cx="5075206" cy="2300375"/>
            </a:xfrm>
            <a:prstGeom prst="roundRect">
              <a:avLst/>
            </a:prstGeom>
            <a:solidFill>
              <a:srgbClr val="002060"/>
            </a:solidFill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 sz="2000" dirty="0">
                  <a:cs typeface="Arial"/>
                </a:rPr>
                <a:t>Classe mãe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45" name="Retângulo: Cantos Arredondados 44">
              <a:extLst>
                <a:ext uri="{FF2B5EF4-FFF2-40B4-BE49-F238E27FC236}">
                  <a16:creationId xmlns:a16="http://schemas.microsoft.com/office/drawing/2014/main" id="{80AB0010-E90C-00A0-5F4C-97AAB718C255}"/>
                </a:ext>
              </a:extLst>
            </p:cNvPr>
            <p:cNvSpPr/>
            <p:nvPr/>
          </p:nvSpPr>
          <p:spPr>
            <a:xfrm>
              <a:off x="6816844" y="3172184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filho</a:t>
              </a:r>
            </a:p>
          </p:txBody>
        </p:sp>
        <p:sp>
          <p:nvSpPr>
            <p:cNvPr id="46" name="Retângulo: Cantos Arredondados 45">
              <a:extLst>
                <a:ext uri="{FF2B5EF4-FFF2-40B4-BE49-F238E27FC236}">
                  <a16:creationId xmlns:a16="http://schemas.microsoft.com/office/drawing/2014/main" id="{6BEA8A3D-6F52-F5DD-2AA6-3CBA533D1534}"/>
                </a:ext>
              </a:extLst>
            </p:cNvPr>
            <p:cNvSpPr/>
            <p:nvPr/>
          </p:nvSpPr>
          <p:spPr>
            <a:xfrm>
              <a:off x="8944693" y="3172183"/>
              <a:ext cx="1840301" cy="920150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2060"/>
              </a:solidFill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pt-BR">
                  <a:solidFill>
                    <a:srgbClr val="000000"/>
                  </a:solidFill>
                  <a:cs typeface="Arial"/>
                </a:rPr>
                <a:t>Classe filha</a:t>
              </a:r>
            </a:p>
          </p:txBody>
        </p:sp>
      </p:grp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3FAE3055-CFF5-8B7E-D73F-3EB52A4DD7A0}"/>
              </a:ext>
            </a:extLst>
          </p:cNvPr>
          <p:cNvCxnSpPr/>
          <p:nvPr/>
        </p:nvCxnSpPr>
        <p:spPr>
          <a:xfrm flipH="1">
            <a:off x="3891592" y="1632910"/>
            <a:ext cx="2004203" cy="20070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4FCBC6B0-2DFD-BFB0-5791-5A1E6DABD215}"/>
              </a:ext>
            </a:extLst>
          </p:cNvPr>
          <p:cNvCxnSpPr>
            <a:cxnSpLocks/>
          </p:cNvCxnSpPr>
          <p:nvPr/>
        </p:nvCxnSpPr>
        <p:spPr>
          <a:xfrm>
            <a:off x="5464474" y="2323023"/>
            <a:ext cx="1245080" cy="9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1E28D037-908E-3707-F332-0EDDAC22E5C6}"/>
              </a:ext>
            </a:extLst>
          </p:cNvPr>
          <p:cNvSpPr/>
          <p:nvPr/>
        </p:nvSpPr>
        <p:spPr>
          <a:xfrm>
            <a:off x="5930839" y="3386048"/>
            <a:ext cx="2145821" cy="72605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Comportamento e estado</a:t>
            </a:r>
          </a:p>
          <a:p>
            <a:pPr algn="ctr"/>
            <a:r>
              <a:rPr lang="pt-BR" sz="1200" b="1" dirty="0">
                <a:solidFill>
                  <a:srgbClr val="000000"/>
                </a:solidFill>
                <a:cs typeface="Arial"/>
              </a:rPr>
              <a:t>Específicos</a:t>
            </a:r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5A314DF0-F7AA-A974-65DD-8BC62101D959}"/>
              </a:ext>
            </a:extLst>
          </p:cNvPr>
          <p:cNvCxnSpPr>
            <a:cxnSpLocks/>
          </p:cNvCxnSpPr>
          <p:nvPr/>
        </p:nvCxnSpPr>
        <p:spPr>
          <a:xfrm flipH="1">
            <a:off x="7263081" y="2319429"/>
            <a:ext cx="825259" cy="92877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755007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2104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800" dirty="0" err="1">
                <a:solidFill>
                  <a:srgbClr val="040A24"/>
                </a:solidFill>
                <a:latin typeface="Calibri"/>
                <a:cs typeface="Calibri"/>
              </a:rPr>
              <a:t>Subclasse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Depende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 BD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Objeto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distinto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no BD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99CB28C-58B9-248A-B832-6916D6E15CAC}"/>
              </a:ext>
            </a:extLst>
          </p:cNvPr>
          <p:cNvSpPr/>
          <p:nvPr/>
        </p:nvSpPr>
        <p:spPr>
          <a:xfrm>
            <a:off x="5548943" y="1489136"/>
            <a:ext cx="1984074" cy="4960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C797AD9-2E37-6464-2983-750E6AA6105E}"/>
              </a:ext>
            </a:extLst>
          </p:cNvPr>
          <p:cNvSpPr/>
          <p:nvPr/>
        </p:nvSpPr>
        <p:spPr>
          <a:xfrm>
            <a:off x="420106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D4B64BE-508D-D0C8-9F72-56E0D1D03E9F}"/>
              </a:ext>
            </a:extLst>
          </p:cNvPr>
          <p:cNvSpPr/>
          <p:nvPr/>
        </p:nvSpPr>
        <p:spPr>
          <a:xfrm>
            <a:off x="5807735" y="2222381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0694B4DE-A8A8-8082-F3B2-D9F3B9F06A6E}"/>
              </a:ext>
            </a:extLst>
          </p:cNvPr>
          <p:cNvSpPr/>
          <p:nvPr/>
        </p:nvSpPr>
        <p:spPr>
          <a:xfrm>
            <a:off x="7468319" y="2222380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195D2F99-5465-1BF2-3DF8-1D0CE9337C68}"/>
              </a:ext>
            </a:extLst>
          </p:cNvPr>
          <p:cNvSpPr/>
          <p:nvPr/>
        </p:nvSpPr>
        <p:spPr>
          <a:xfrm>
            <a:off x="5592075" y="3473211"/>
            <a:ext cx="1984074" cy="49601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Empregados</a:t>
            </a:r>
            <a:endParaRPr lang="pt-BR" dirty="0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DE0262F-A0E3-6F2E-E34B-CEEA0C12A085}"/>
              </a:ext>
            </a:extLst>
          </p:cNvPr>
          <p:cNvSpPr/>
          <p:nvPr/>
        </p:nvSpPr>
        <p:spPr>
          <a:xfrm>
            <a:off x="427654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Chefe de obras</a:t>
            </a:r>
            <a:endParaRPr lang="pt-BR" dirty="0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33736C37-5EB3-B638-CC57-A506AF2BB729}"/>
              </a:ext>
            </a:extLst>
          </p:cNvPr>
          <p:cNvSpPr/>
          <p:nvPr/>
        </p:nvSpPr>
        <p:spPr>
          <a:xfrm>
            <a:off x="5883216" y="4130975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81D2785-93BD-606F-6B2A-3F589421845F}"/>
              </a:ext>
            </a:extLst>
          </p:cNvPr>
          <p:cNvSpPr/>
          <p:nvPr/>
        </p:nvSpPr>
        <p:spPr>
          <a:xfrm>
            <a:off x="7543800" y="4130974"/>
            <a:ext cx="1477273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Arquiteto</a:t>
            </a:r>
            <a:endParaRPr lang="pt-BR" dirty="0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4E2E269A-F3A7-0719-F3D6-BC85A6942FB5}"/>
              </a:ext>
            </a:extLst>
          </p:cNvPr>
          <p:cNvSpPr/>
          <p:nvPr/>
        </p:nvSpPr>
        <p:spPr>
          <a:xfrm>
            <a:off x="6619156" y="931113"/>
            <a:ext cx="1401791" cy="700896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Superclasse</a:t>
            </a:r>
            <a:endParaRPr lang="pt-BR" dirty="0"/>
          </a:p>
        </p:txBody>
      </p:sp>
      <p:sp>
        <p:nvSpPr>
          <p:cNvPr id="6" name="Texto Explicativo: Seta para a Direita 5">
            <a:extLst>
              <a:ext uri="{FF2B5EF4-FFF2-40B4-BE49-F238E27FC236}">
                <a16:creationId xmlns:a16="http://schemas.microsoft.com/office/drawing/2014/main" id="{994F2E37-49B8-9346-582D-F944C58C1E30}"/>
              </a:ext>
            </a:extLst>
          </p:cNvPr>
          <p:cNvSpPr/>
          <p:nvPr/>
        </p:nvSpPr>
        <p:spPr>
          <a:xfrm>
            <a:off x="2513521" y="4093234"/>
            <a:ext cx="1800763" cy="571500"/>
          </a:xfrm>
          <a:prstGeom prst="right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Subclasse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662420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00965" algn="ctr"/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Herança</a:t>
            </a:r>
            <a:endParaRPr lang="en-US" sz="2400">
              <a:solidFill>
                <a:schemeClr val="tx1"/>
              </a:solidFill>
              <a:latin typeface="Calibri"/>
            </a:endParaRPr>
          </a:p>
          <a:p>
            <a:pPr marL="100965" algn="ctr"/>
            <a:endParaRPr lang="en-US" sz="2400" dirty="0">
              <a:solidFill>
                <a:schemeClr val="tx1"/>
              </a:solidFill>
              <a:latin typeface="Calibri"/>
            </a:endParaRPr>
          </a:p>
          <a:p>
            <a:pPr marL="100965"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"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Princípio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próprio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programação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orientada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objetos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(POO) que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permite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criar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nova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já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existente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."</a:t>
            </a:r>
            <a:endParaRPr lang="en-US" sz="2400" dirty="0">
              <a:solidFill>
                <a:schemeClr val="tx1"/>
              </a:solidFill>
            </a:endParaRPr>
          </a:p>
          <a:p>
            <a:pPr marL="100965" algn="ctr"/>
            <a:br>
              <a:rPr lang="en-US" sz="2400" dirty="0"/>
            </a:br>
            <a:endParaRPr lang="en-US" sz="2400" dirty="0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EA651D87-8E6D-887C-A62A-1C0CDB9E86A1}"/>
              </a:ext>
            </a:extLst>
          </p:cNvPr>
          <p:cNvSpPr/>
          <p:nvPr/>
        </p:nvSpPr>
        <p:spPr>
          <a:xfrm>
            <a:off x="297610" y="4262167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Agregar atributos e métodos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C4432216-15C4-E910-C74D-B35D58311413}"/>
              </a:ext>
            </a:extLst>
          </p:cNvPr>
          <p:cNvSpPr/>
          <p:nvPr/>
        </p:nvSpPr>
        <p:spPr>
          <a:xfrm>
            <a:off x="2750583" y="3737001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Reutilização de código</a:t>
            </a: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A3373B55-9BC1-D155-4FC3-69DC56D3D2DB}"/>
              </a:ext>
            </a:extLst>
          </p:cNvPr>
          <p:cNvSpPr/>
          <p:nvPr/>
        </p:nvSpPr>
        <p:spPr>
          <a:xfrm>
            <a:off x="5594491" y="4170805"/>
            <a:ext cx="3242093" cy="6757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>
                <a:solidFill>
                  <a:srgbClr val="000000"/>
                </a:solidFill>
                <a:latin typeface="Calibri"/>
                <a:cs typeface="Calibri"/>
              </a:rPr>
              <a:t>Especialização de classes</a:t>
            </a:r>
            <a:endParaRPr lang="pt-BR" sz="1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788875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94458055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179002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Conjunto de subclasses -&gt;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Diferenciação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propriedade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atributos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Subclasse &amp; Subtipo</a:t>
            </a:r>
            <a:endParaRPr lang="pt-BR" sz="1800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E3E58C9-50B8-B842-0A04-0576511F1511}"/>
              </a:ext>
            </a:extLst>
          </p:cNvPr>
          <p:cNvSpPr/>
          <p:nvPr/>
        </p:nvSpPr>
        <p:spPr>
          <a:xfrm>
            <a:off x="4405942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Secretária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59485C29-1259-51DB-FBDC-51737234F7DD}"/>
              </a:ext>
            </a:extLst>
          </p:cNvPr>
          <p:cNvSpPr/>
          <p:nvPr/>
        </p:nvSpPr>
        <p:spPr>
          <a:xfrm>
            <a:off x="6109660" y="1596966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Engenheiro</a:t>
            </a:r>
            <a:endParaRPr lang="pt-BR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1CF24CC-8FDA-C10F-2CA1-902555CEC016}"/>
              </a:ext>
            </a:extLst>
          </p:cNvPr>
          <p:cNvSpPr/>
          <p:nvPr/>
        </p:nvSpPr>
        <p:spPr>
          <a:xfrm>
            <a:off x="5203885" y="2211597"/>
            <a:ext cx="1477273" cy="49601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Gerente</a:t>
            </a:r>
            <a:endParaRPr lang="pt-BR" dirty="0"/>
          </a:p>
        </p:txBody>
      </p:sp>
      <p:sp>
        <p:nvSpPr>
          <p:cNvPr id="12" name="Texto Explicativo: Seta para Cima 11">
            <a:extLst>
              <a:ext uri="{FF2B5EF4-FFF2-40B4-BE49-F238E27FC236}">
                <a16:creationId xmlns:a16="http://schemas.microsoft.com/office/drawing/2014/main" id="{E86C376C-87EF-36AC-FCBD-46D81F962C30}"/>
              </a:ext>
            </a:extLst>
          </p:cNvPr>
          <p:cNvSpPr/>
          <p:nvPr/>
        </p:nvSpPr>
        <p:spPr>
          <a:xfrm>
            <a:off x="4449074" y="3785917"/>
            <a:ext cx="1293961" cy="582283"/>
          </a:xfrm>
          <a:prstGeom prst="up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Específico</a:t>
            </a:r>
          </a:p>
        </p:txBody>
      </p:sp>
    </p:spTree>
    <p:extLst>
      <p:ext uri="{BB962C8B-B14F-4D97-AF65-F5344CB8AC3E}">
        <p14:creationId xmlns:p14="http://schemas.microsoft.com/office/powerpoint/2010/main" val="709760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Álgebra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6C45F3-7ECC-868F-4B9B-67C534304A37}"/>
              </a:ext>
            </a:extLst>
          </p:cNvPr>
          <p:cNvSpPr/>
          <p:nvPr/>
        </p:nvSpPr>
        <p:spPr>
          <a:xfrm>
            <a:off x="6042265" y="3319552"/>
            <a:ext cx="2620273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Conjunto de Funções</a:t>
            </a:r>
            <a:endParaRPr lang="pt-BR"/>
          </a:p>
        </p:txBody>
      </p:sp>
      <p:pic>
        <p:nvPicPr>
          <p:cNvPr id="10" name="Gráfico 10" descr="Conta-gotas com preenchimento sólido">
            <a:extLst>
              <a:ext uri="{FF2B5EF4-FFF2-40B4-BE49-F238E27FC236}">
                <a16:creationId xmlns:a16="http://schemas.microsoft.com/office/drawing/2014/main" id="{D63F0214-154B-8608-ED6D-C1A66DF01C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3413" y="2966408"/>
            <a:ext cx="914400" cy="914400"/>
          </a:xfrm>
          <a:prstGeom prst="rect">
            <a:avLst/>
          </a:prstGeom>
        </p:spPr>
      </p:pic>
      <p:pic>
        <p:nvPicPr>
          <p:cNvPr id="11" name="Gráfico 11" descr="Alterações e ajustes com preenchimento sólido">
            <a:extLst>
              <a:ext uri="{FF2B5EF4-FFF2-40B4-BE49-F238E27FC236}">
                <a16:creationId xmlns:a16="http://schemas.microsoft.com/office/drawing/2014/main" id="{F9D80DBA-A79A-1F58-07CE-12B13E4C82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3137" y="1718274"/>
            <a:ext cx="914400" cy="914400"/>
          </a:xfrm>
          <a:prstGeom prst="rect">
            <a:avLst/>
          </a:prstGeom>
        </p:spPr>
      </p:pic>
      <p:pic>
        <p:nvPicPr>
          <p:cNvPr id="12" name="Gráfico 12" descr="Adicionar com preenchimento sólido">
            <a:extLst>
              <a:ext uri="{FF2B5EF4-FFF2-40B4-BE49-F238E27FC236}">
                <a16:creationId xmlns:a16="http://schemas.microsoft.com/office/drawing/2014/main" id="{32CEB10B-4F65-1492-739E-F2A2DE07E44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201" y="3845225"/>
            <a:ext cx="914400" cy="9144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192C429-3F6C-6F6A-266F-2B800CFFAE74}"/>
              </a:ext>
            </a:extLst>
          </p:cNvPr>
          <p:cNvSpPr/>
          <p:nvPr/>
        </p:nvSpPr>
        <p:spPr>
          <a:xfrm>
            <a:off x="2087592" y="4087842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SUM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A736B61F-8471-37C4-16AE-FE1001CE390E}"/>
              </a:ext>
            </a:extLst>
          </p:cNvPr>
          <p:cNvSpPr/>
          <p:nvPr/>
        </p:nvSpPr>
        <p:spPr>
          <a:xfrm>
            <a:off x="2454214" y="296640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COUNT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72F00F4-3B7F-EE9B-EAA7-088DCFC9D6D2}"/>
              </a:ext>
            </a:extLst>
          </p:cNvPr>
          <p:cNvSpPr/>
          <p:nvPr/>
        </p:nvSpPr>
        <p:spPr>
          <a:xfrm>
            <a:off x="7187959" y="1931238"/>
            <a:ext cx="1779197" cy="496019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AVG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C6E92E1B-C215-D5DB-F807-BB9264DF0023}"/>
              </a:ext>
            </a:extLst>
          </p:cNvPr>
          <p:cNvSpPr/>
          <p:nvPr/>
        </p:nvSpPr>
        <p:spPr>
          <a:xfrm>
            <a:off x="782846" y="2136115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ANY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9A10050-6EA5-C380-6129-354BCD3E2F5F}"/>
              </a:ext>
            </a:extLst>
          </p:cNvPr>
          <p:cNvSpPr/>
          <p:nvPr/>
        </p:nvSpPr>
        <p:spPr>
          <a:xfrm>
            <a:off x="3543298" y="1640097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MAX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8A48DCE-549A-DD0E-9328-8844BD751748}"/>
              </a:ext>
            </a:extLst>
          </p:cNvPr>
          <p:cNvSpPr/>
          <p:nvPr/>
        </p:nvSpPr>
        <p:spPr>
          <a:xfrm>
            <a:off x="4804912" y="4335850"/>
            <a:ext cx="1779197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MIN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9995153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B6CACF17-7EC6-554B-9DFD-CC478882A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124" y="449651"/>
            <a:ext cx="2590204" cy="4653950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019220" cy="3148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Instâncias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das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e subclasses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representação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mundo</a:t>
            </a: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 real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Papel </a:t>
            </a:r>
            <a:r>
              <a:rPr lang="en-US" sz="2400" dirty="0" err="1">
                <a:solidFill>
                  <a:schemeClr val="tx1"/>
                </a:solidFill>
                <a:latin typeface="Calibri"/>
                <a:cs typeface="Calibri"/>
              </a:rPr>
              <a:t>especializado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0AA03E12-41EF-0840-41FF-68894B24536C}"/>
              </a:ext>
            </a:extLst>
          </p:cNvPr>
          <p:cNvSpPr txBox="1"/>
          <p:nvPr/>
        </p:nvSpPr>
        <p:spPr>
          <a:xfrm>
            <a:off x="4666891" y="4036085"/>
            <a:ext cx="1179663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3200" dirty="0"/>
              <a:t>[1:1]</a:t>
            </a:r>
            <a:endParaRPr lang="pt-BR"/>
          </a:p>
        </p:txBody>
      </p:sp>
      <p:sp>
        <p:nvSpPr>
          <p:cNvPr id="13" name="CaixaDeTexto 1">
            <a:extLst>
              <a:ext uri="{FF2B5EF4-FFF2-40B4-BE49-F238E27FC236}">
                <a16:creationId xmlns:a16="http://schemas.microsoft.com/office/drawing/2014/main" id="{6B40CCC7-005C-8A6E-58E1-167DCE640F3A}"/>
              </a:ext>
            </a:extLst>
          </p:cNvPr>
          <p:cNvSpPr txBox="1"/>
          <p:nvPr/>
        </p:nvSpPr>
        <p:spPr>
          <a:xfrm>
            <a:off x="5335438" y="4909508"/>
            <a:ext cx="3109822" cy="23083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12745314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2483546105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8199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aplicados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específicos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com subclasses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529946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Motivação</a:t>
            </a:r>
            <a:endParaRPr lang="pt-BR" dirty="0"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9655BAD1-F4C2-9823-54D0-9208678865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086" t="40443" r="307" b="-668"/>
          <a:stretch/>
        </p:blipFill>
        <p:spPr>
          <a:xfrm>
            <a:off x="5486400" y="2114849"/>
            <a:ext cx="3070676" cy="1847763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CFEAA19-4248-A358-8D1E-2F5CFA3B3EFF}"/>
              </a:ext>
            </a:extLst>
          </p:cNvPr>
          <p:cNvSpPr txBox="1"/>
          <p:nvPr/>
        </p:nvSpPr>
        <p:spPr>
          <a:xfrm>
            <a:off x="5313872" y="4133131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100126280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792777" cy="3471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Generalização</a:t>
            </a:r>
            <a:endParaRPr lang="pt-BR" dirty="0" err="1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Inverso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Propriedades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523" y="1251212"/>
            <a:ext cx="2042304" cy="1293198"/>
          </a:xfrm>
          <a:prstGeom prst="rect">
            <a:avLst/>
          </a:prstGeom>
        </p:spPr>
      </p:pic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7004" y="2885432"/>
            <a:ext cx="2042304" cy="123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11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3B39D3BB-2696-6BFB-D9DB-81B9747AC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4" y="1315910"/>
            <a:ext cx="1201229" cy="764831"/>
          </a:xfrm>
          <a:prstGeom prst="rect">
            <a:avLst/>
          </a:prstGeom>
        </p:spPr>
      </p:pic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850640C3-77B4-486D-C2D0-D8614A9FF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0805" y="2147676"/>
            <a:ext cx="4112643" cy="1958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C2F4AEBE-C317-36A7-5F83-4E0FDAB99215}"/>
              </a:ext>
            </a:extLst>
          </p:cNvPr>
          <p:cNvGrpSpPr/>
          <p:nvPr/>
        </p:nvGrpSpPr>
        <p:grpSpPr>
          <a:xfrm>
            <a:off x="480923" y="1942022"/>
            <a:ext cx="4104016" cy="2016123"/>
            <a:chOff x="480923" y="1942022"/>
            <a:chExt cx="4104016" cy="2016123"/>
          </a:xfrm>
        </p:grpSpPr>
        <p:pic>
          <p:nvPicPr>
            <p:cNvPr id="4" name="Imagem 5" descr="Diagrama&#10;&#10;Descrição gerada automaticamente">
              <a:extLst>
                <a:ext uri="{FF2B5EF4-FFF2-40B4-BE49-F238E27FC236}">
                  <a16:creationId xmlns:a16="http://schemas.microsoft.com/office/drawing/2014/main" id="{8E73125D-4D91-0BA3-7425-DB1B562324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5428" y="2047998"/>
              <a:ext cx="4069511" cy="1910147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BBE7F907-24A0-EF69-C094-5613B0F3C6CA}"/>
                </a:ext>
              </a:extLst>
            </p:cNvPr>
            <p:cNvSpPr/>
            <p:nvPr/>
          </p:nvSpPr>
          <p:spPr>
            <a:xfrm>
              <a:off x="480923" y="1942022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55971D33-619C-9807-BD94-65EDE022E032}"/>
              </a:ext>
            </a:extLst>
          </p:cNvPr>
          <p:cNvSpPr txBox="1"/>
          <p:nvPr/>
        </p:nvSpPr>
        <p:spPr>
          <a:xfrm>
            <a:off x="5270740" y="41762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4AD6C504-A491-8903-2503-6F0A1C618543}"/>
              </a:ext>
            </a:extLst>
          </p:cNvPr>
          <p:cNvSpPr txBox="1"/>
          <p:nvPr/>
        </p:nvSpPr>
        <p:spPr>
          <a:xfrm>
            <a:off x="1033014" y="411156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pic>
        <p:nvPicPr>
          <p:cNvPr id="7" name="Imagem 8" descr="Ícone&#10;&#10;Descrição gerada automaticamente">
            <a:extLst>
              <a:ext uri="{FF2B5EF4-FFF2-40B4-BE49-F238E27FC236}">
                <a16:creationId xmlns:a16="http://schemas.microsoft.com/office/drawing/2014/main" id="{3262FAE9-EC6A-10B1-5C16-CA9AC225D7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02" y="3661810"/>
            <a:ext cx="1233578" cy="77443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CF8CF2F6-61A5-8C18-776F-CDCB04EFFF51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578885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/>
              <a:t>]</a:t>
            </a:r>
            <a:endParaRPr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95B124D-7AFB-3769-28AC-5622DA01B89E}"/>
              </a:ext>
            </a:extLst>
          </p:cNvPr>
          <p:cNvSpPr/>
          <p:nvPr/>
        </p:nvSpPr>
        <p:spPr>
          <a:xfrm>
            <a:off x="567187" y="4670125"/>
            <a:ext cx="7947081" cy="345057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cs typeface="Arial"/>
              </a:rPr>
              <a:t>Generalização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D562C184-3E82-49EB-7155-BA26ACE2CFCB}"/>
              </a:ext>
            </a:extLst>
          </p:cNvPr>
          <p:cNvGrpSpPr/>
          <p:nvPr/>
        </p:nvGrpSpPr>
        <p:grpSpPr>
          <a:xfrm>
            <a:off x="567187" y="1557500"/>
            <a:ext cx="7953554" cy="2772526"/>
            <a:chOff x="567187" y="1557500"/>
            <a:chExt cx="7953554" cy="2772526"/>
          </a:xfrm>
        </p:grpSpPr>
        <p:pic>
          <p:nvPicPr>
            <p:cNvPr id="3" name="Imagem 3" descr="Diagrama&#10;&#10;Descrição gerada automaticamente">
              <a:extLst>
                <a:ext uri="{FF2B5EF4-FFF2-40B4-BE49-F238E27FC236}">
                  <a16:creationId xmlns:a16="http://schemas.microsoft.com/office/drawing/2014/main" id="{275FDF9F-B9D3-405E-1246-C2B4F92FB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9344" y="1557500"/>
              <a:ext cx="7951397" cy="2772526"/>
            </a:xfrm>
            <a:prstGeom prst="rect">
              <a:avLst/>
            </a:prstGeom>
          </p:spPr>
        </p:pic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B09F4BE1-583D-3316-FA69-5C3C8981A8E0}"/>
                </a:ext>
              </a:extLst>
            </p:cNvPr>
            <p:cNvSpPr/>
            <p:nvPr/>
          </p:nvSpPr>
          <p:spPr>
            <a:xfrm>
              <a:off x="567187" y="1607748"/>
              <a:ext cx="582283" cy="33427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640FB193-D48E-F89B-9ECB-D83D00F029CB}"/>
              </a:ext>
            </a:extLst>
          </p:cNvPr>
          <p:cNvSpPr txBox="1"/>
          <p:nvPr/>
        </p:nvSpPr>
        <p:spPr>
          <a:xfrm>
            <a:off x="3071004" y="4219395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43871696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2400" dirty="0" err="1">
                <a:latin typeface="Calibri"/>
              </a:rPr>
              <a:t>Generalização</a:t>
            </a:r>
            <a:r>
              <a:rPr lang="en-US" sz="2400" dirty="0">
                <a:latin typeface="Calibri"/>
              </a:rPr>
              <a:t>                             </a:t>
            </a:r>
            <a:r>
              <a:rPr lang="en-US" sz="2400" dirty="0" err="1">
                <a:latin typeface="Calibri"/>
              </a:rPr>
              <a:t>Especialização</a:t>
            </a:r>
            <a:endParaRPr lang="pt-BR" dirty="0"/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Refinamento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9E3ABD3-8205-F4AB-BCA4-499D6B1086E7}"/>
              </a:ext>
            </a:extLst>
          </p:cNvPr>
          <p:cNvGrpSpPr/>
          <p:nvPr/>
        </p:nvGrpSpPr>
        <p:grpSpPr>
          <a:xfrm>
            <a:off x="1704796" y="2572829"/>
            <a:ext cx="2021814" cy="2000249"/>
            <a:chOff x="5780777" y="2335602"/>
            <a:chExt cx="2021814" cy="2000249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E8209737-D102-1CB3-C6E7-43A115A12DBB}"/>
                </a:ext>
              </a:extLst>
            </p:cNvPr>
            <p:cNvSpPr/>
            <p:nvPr/>
          </p:nvSpPr>
          <p:spPr>
            <a:xfrm>
              <a:off x="5829300" y="3505559"/>
              <a:ext cx="1973291" cy="830292"/>
            </a:xfrm>
            <a:prstGeom prst="roundRect">
              <a:avLst/>
            </a:prstGeom>
            <a:solidFill>
              <a:srgbClr val="0020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FC89FFFB-35BE-6D5A-7495-8B9DD4A2928D}"/>
                </a:ext>
              </a:extLst>
            </p:cNvPr>
            <p:cNvSpPr/>
            <p:nvPr/>
          </p:nvSpPr>
          <p:spPr>
            <a:xfrm>
              <a:off x="5780777" y="2335602"/>
              <a:ext cx="2016423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Superclasse</a:t>
              </a:r>
              <a:endParaRPr lang="pt-BR" dirty="0"/>
            </a:p>
          </p:txBody>
        </p:sp>
        <p:sp>
          <p:nvSpPr>
            <p:cNvPr id="5" name="Seta: Divisa 4">
              <a:extLst>
                <a:ext uri="{FF2B5EF4-FFF2-40B4-BE49-F238E27FC236}">
                  <a16:creationId xmlns:a16="http://schemas.microsoft.com/office/drawing/2014/main" id="{0D207F7A-A2F9-78A4-430F-7AAF8C14687A}"/>
                </a:ext>
              </a:extLst>
            </p:cNvPr>
            <p:cNvSpPr/>
            <p:nvPr/>
          </p:nvSpPr>
          <p:spPr>
            <a:xfrm rot="-5400000">
              <a:off x="6499766" y="2925194"/>
              <a:ext cx="485235" cy="485235"/>
            </a:xfrm>
            <a:prstGeom prst="chevron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7F5ED0B1-CC23-85B7-CFE4-132B7BAC029D}"/>
              </a:ext>
            </a:extLst>
          </p:cNvPr>
          <p:cNvGrpSpPr/>
          <p:nvPr/>
        </p:nvGrpSpPr>
        <p:grpSpPr>
          <a:xfrm>
            <a:off x="5387196" y="2632135"/>
            <a:ext cx="2054164" cy="2011032"/>
            <a:chOff x="2745356" y="2621352"/>
            <a:chExt cx="2054164" cy="201103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C44A1D6-B771-741E-228B-38FB98DC9D61}"/>
                </a:ext>
              </a:extLst>
            </p:cNvPr>
            <p:cNvSpPr/>
            <p:nvPr/>
          </p:nvSpPr>
          <p:spPr>
            <a:xfrm>
              <a:off x="2745356" y="2621352"/>
              <a:ext cx="2027206" cy="830292"/>
            </a:xfrm>
            <a:prstGeom prst="roundRect">
              <a:avLst/>
            </a:prstGeom>
            <a:solidFill>
              <a:srgbClr val="EA4E60"/>
            </a:solidFill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 dirty="0">
                  <a:cs typeface="Arial"/>
                </a:rPr>
                <a:t>Entidade</a:t>
              </a:r>
              <a:endParaRPr lang="pt-BR" sz="1800" dirty="0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1EBEF764-7BAF-C449-E582-5E0BEF68FFC8}"/>
                </a:ext>
              </a:extLst>
            </p:cNvPr>
            <p:cNvSpPr/>
            <p:nvPr/>
          </p:nvSpPr>
          <p:spPr>
            <a:xfrm>
              <a:off x="2772314" y="3888356"/>
              <a:ext cx="2027206" cy="74402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Subclasses</a:t>
              </a:r>
              <a:endParaRPr lang="pt-BR" dirty="0"/>
            </a:p>
          </p:txBody>
        </p:sp>
        <p:sp>
          <p:nvSpPr>
            <p:cNvPr id="9" name="Seta: Divisa 8">
              <a:extLst>
                <a:ext uri="{FF2B5EF4-FFF2-40B4-BE49-F238E27FC236}">
                  <a16:creationId xmlns:a16="http://schemas.microsoft.com/office/drawing/2014/main" id="{DFC057D2-B686-8CEC-6963-7FCACD2C6B3B}"/>
                </a:ext>
              </a:extLst>
            </p:cNvPr>
            <p:cNvSpPr/>
            <p:nvPr/>
          </p:nvSpPr>
          <p:spPr>
            <a:xfrm rot="5400000">
              <a:off x="3512870" y="3582958"/>
              <a:ext cx="485235" cy="485235"/>
            </a:xfrm>
            <a:prstGeom prst="chevron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352851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869550" y="96794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Constraints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Generalização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07529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2540950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03D05D68-4D76-814D-8844-A6F1FD590786}"/>
              </a:ext>
            </a:extLst>
          </p:cNvPr>
          <p:cNvSpPr/>
          <p:nvPr/>
        </p:nvSpPr>
        <p:spPr>
          <a:xfrm>
            <a:off x="5732253" y="2610568"/>
            <a:ext cx="2048772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dirty="0">
                <a:cs typeface="Arial"/>
              </a:rPr>
              <a:t>Secretária</a:t>
            </a:r>
            <a:endParaRPr lang="pt-BR" sz="1600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CC8EAC1-421D-0482-6A49-052408BB3512}"/>
              </a:ext>
            </a:extLst>
          </p:cNvPr>
          <p:cNvSpPr/>
          <p:nvPr/>
        </p:nvSpPr>
        <p:spPr>
          <a:xfrm>
            <a:off x="5473461" y="3667303"/>
            <a:ext cx="2663404" cy="549934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(</a:t>
            </a:r>
            <a:r>
              <a:rPr lang="pt-BR" sz="1600" dirty="0" err="1">
                <a:cs typeface="Arial"/>
              </a:rPr>
              <a:t>Job_Type</a:t>
            </a:r>
            <a:r>
              <a:rPr lang="pt-BR" sz="1600" dirty="0">
                <a:cs typeface="Arial"/>
              </a:rPr>
              <a:t> = 'Secretária')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8266426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DDC69521-D1AF-51D5-55E8-B2672EA3497B}"/>
              </a:ext>
            </a:extLst>
          </p:cNvPr>
          <p:cNvSpPr/>
          <p:nvPr/>
        </p:nvSpPr>
        <p:spPr>
          <a:xfrm>
            <a:off x="3848006" y="1389175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F03C4FE-714D-DCF7-35A7-94A63EDB95B0}"/>
              </a:ext>
            </a:extLst>
          </p:cNvPr>
          <p:cNvSpPr/>
          <p:nvPr/>
        </p:nvSpPr>
        <p:spPr>
          <a:xfrm>
            <a:off x="1095554" y="1920455"/>
            <a:ext cx="3148640" cy="64698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Álgebra Relacional</a:t>
            </a:r>
            <a:endParaRPr lang="pt-BR" sz="160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79EBB5E-0CE9-3AB5-B138-9C3B02593131}"/>
              </a:ext>
            </a:extLst>
          </p:cNvPr>
          <p:cNvSpPr/>
          <p:nvPr/>
        </p:nvSpPr>
        <p:spPr>
          <a:xfrm>
            <a:off x="1095554" y="3645738"/>
            <a:ext cx="3148640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Resultado da ação</a:t>
            </a:r>
            <a:endParaRPr lang="pt-BR" sz="1600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898EF161-6DFE-3B38-073D-3222872166E0}"/>
              </a:ext>
            </a:extLst>
          </p:cNvPr>
          <p:cNvSpPr/>
          <p:nvPr/>
        </p:nvSpPr>
        <p:spPr>
          <a:xfrm rot="9960000">
            <a:off x="3610779" y="3739873"/>
            <a:ext cx="3547613" cy="733245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8" name="Sinal de Adição 7">
            <a:extLst>
              <a:ext uri="{FF2B5EF4-FFF2-40B4-BE49-F238E27FC236}">
                <a16:creationId xmlns:a16="http://schemas.microsoft.com/office/drawing/2014/main" id="{9C187BDB-9669-4A0E-0781-3D3F305E77AD}"/>
              </a:ext>
            </a:extLst>
          </p:cNvPr>
          <p:cNvSpPr/>
          <p:nvPr/>
        </p:nvSpPr>
        <p:spPr>
          <a:xfrm>
            <a:off x="4567687" y="831370"/>
            <a:ext cx="496019" cy="452887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inal de Subtração 8">
            <a:extLst>
              <a:ext uri="{FF2B5EF4-FFF2-40B4-BE49-F238E27FC236}">
                <a16:creationId xmlns:a16="http://schemas.microsoft.com/office/drawing/2014/main" id="{796C605E-C802-53E3-A0D8-78C24ADE7C24}"/>
              </a:ext>
            </a:extLst>
          </p:cNvPr>
          <p:cNvSpPr/>
          <p:nvPr/>
        </p:nvSpPr>
        <p:spPr>
          <a:xfrm>
            <a:off x="5228146" y="790934"/>
            <a:ext cx="528368" cy="539151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inal de Divisão 9">
            <a:extLst>
              <a:ext uri="{FF2B5EF4-FFF2-40B4-BE49-F238E27FC236}">
                <a16:creationId xmlns:a16="http://schemas.microsoft.com/office/drawing/2014/main" id="{60944F2D-8C13-702C-0E97-623902FDEE8B}"/>
              </a:ext>
            </a:extLst>
          </p:cNvPr>
          <p:cNvSpPr/>
          <p:nvPr/>
        </p:nvSpPr>
        <p:spPr>
          <a:xfrm>
            <a:off x="5813125" y="761281"/>
            <a:ext cx="657764" cy="582283"/>
          </a:xfrm>
          <a:prstGeom prst="mathDivid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Gráfico 11" descr="Tabela com preenchimento sólido">
            <a:extLst>
              <a:ext uri="{FF2B5EF4-FFF2-40B4-BE49-F238E27FC236}">
                <a16:creationId xmlns:a16="http://schemas.microsoft.com/office/drawing/2014/main" id="{3618008E-DDB1-F116-B38C-D7E779DA4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87196" y="382905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51484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ED539058-3CB4-8089-C4F4-0F37B0E3D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51270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Predicated-defined 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</p:spTree>
    <p:extLst>
      <p:ext uri="{BB962C8B-B14F-4D97-AF65-F5344CB8AC3E}">
        <p14:creationId xmlns:p14="http://schemas.microsoft.com/office/powerpoint/2010/main" val="2695944233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Attribute-defined Specialization</a:t>
            </a:r>
            <a:endParaRPr lang="en-US" b="1" dirty="0"/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User-defined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4B747DE-B56F-5723-3377-530F4D0A3C2A}"/>
              </a:ext>
            </a:extLst>
          </p:cNvPr>
          <p:cNvSpPr/>
          <p:nvPr/>
        </p:nvSpPr>
        <p:spPr>
          <a:xfrm>
            <a:off x="4848046" y="4044709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Atributo definidor da especialização</a:t>
            </a:r>
            <a:endParaRPr lang="pt-BR" dirty="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6046CED-EA59-7D73-5EFF-F179D1AB7E8D}"/>
              </a:ext>
            </a:extLst>
          </p:cNvPr>
          <p:cNvSpPr/>
          <p:nvPr/>
        </p:nvSpPr>
        <p:spPr>
          <a:xfrm>
            <a:off x="4848046" y="2222378"/>
            <a:ext cx="3709356" cy="549934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Especialização definida por atributo</a:t>
            </a:r>
            <a:endParaRPr lang="pt-BR" dirty="0"/>
          </a:p>
        </p:txBody>
      </p:sp>
      <p:sp>
        <p:nvSpPr>
          <p:cNvPr id="4" name="Seta: da Esquerda para a Direita e para Cima 3">
            <a:extLst>
              <a:ext uri="{FF2B5EF4-FFF2-40B4-BE49-F238E27FC236}">
                <a16:creationId xmlns:a16="http://schemas.microsoft.com/office/drawing/2014/main" id="{B27C692F-5177-923D-8AEF-343D664F0307}"/>
              </a:ext>
            </a:extLst>
          </p:cNvPr>
          <p:cNvSpPr/>
          <p:nvPr/>
        </p:nvSpPr>
        <p:spPr>
          <a:xfrm rot="16200000">
            <a:off x="5667640" y="2448479"/>
            <a:ext cx="1002821" cy="1951725"/>
          </a:xfrm>
          <a:prstGeom prst="leftRightUpArrow">
            <a:avLst/>
          </a:prstGeom>
          <a:ln w="57150"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97981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Predicated-defined 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(</a:t>
            </a:r>
            <a:r>
              <a:rPr 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condição</a:t>
            </a:r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Attribute-defined Specialization</a:t>
            </a:r>
            <a:endParaRPr lang="en-US" dirty="0"/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User-defined</a:t>
            </a:r>
          </a:p>
        </p:txBody>
      </p:sp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3AF8223D-722F-88B1-A6AB-6609FEFA1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9532" y="1990294"/>
            <a:ext cx="2743200" cy="247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068671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CC5D0BE-FCAD-A584-2E84-E0FEB90226BA}"/>
              </a:ext>
            </a:extLst>
          </p:cNvPr>
          <p:cNvSpPr/>
          <p:nvPr/>
        </p:nvSpPr>
        <p:spPr>
          <a:xfrm>
            <a:off x="5236234" y="2222378"/>
            <a:ext cx="3321168" cy="201642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ESPECIALIZAÇÃO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4647432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4" descr="Diagrama&#10;&#10;Descrição gerada automaticamente">
            <a:extLst>
              <a:ext uri="{FF2B5EF4-FFF2-40B4-BE49-F238E27FC236}">
                <a16:creationId xmlns:a16="http://schemas.microsoft.com/office/drawing/2014/main" id="{A8260F5C-3C65-582F-E727-068A4DAA9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1297" y="1476287"/>
            <a:ext cx="5137029" cy="3215312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b="1" dirty="0" err="1">
                <a:latin typeface="Calibri"/>
              </a:rPr>
              <a:t>Disjointness</a:t>
            </a:r>
            <a:r>
              <a:rPr lang="en-US" sz="2400" b="1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3210CFB-8C6C-17F5-4394-8E290C1411CA}"/>
              </a:ext>
            </a:extLst>
          </p:cNvPr>
          <p:cNvSpPr/>
          <p:nvPr/>
        </p:nvSpPr>
        <p:spPr>
          <a:xfrm>
            <a:off x="3090414" y="1866539"/>
            <a:ext cx="2124253" cy="70089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dirty="0">
                <a:cs typeface="Arial"/>
              </a:rPr>
              <a:t>Conjuntos disjuntos</a:t>
            </a: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0CB9EB4B-49BB-9903-616E-B35511B1CAAB}"/>
              </a:ext>
            </a:extLst>
          </p:cNvPr>
          <p:cNvSpPr/>
          <p:nvPr/>
        </p:nvSpPr>
        <p:spPr>
          <a:xfrm>
            <a:off x="6422366" y="3041890"/>
            <a:ext cx="506802" cy="506802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70114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2A342C8-9D39-5DB8-8EFA-C88A62F40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3644" y="2296457"/>
            <a:ext cx="4986067" cy="1628888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40056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Completeness constraint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C51EE0C7-8AA5-8775-5A70-E79D29C6B2F4}"/>
              </a:ext>
            </a:extLst>
          </p:cNvPr>
          <p:cNvSpPr/>
          <p:nvPr/>
        </p:nvSpPr>
        <p:spPr>
          <a:xfrm>
            <a:off x="6346885" y="2977192"/>
            <a:ext cx="442104" cy="431321"/>
          </a:xfrm>
          <a:prstGeom prst="ellipse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8687878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59040558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Constraint:</a:t>
            </a: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Disjointness</a:t>
            </a:r>
            <a:r>
              <a:rPr lang="en-US" sz="2400" dirty="0">
                <a:latin typeface="Calibri"/>
              </a:rPr>
              <a:t> constraint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Overlapping</a:t>
            </a:r>
          </a:p>
          <a:p>
            <a:pPr marL="342900" indent="-342900">
              <a:buChar char="•"/>
            </a:pPr>
            <a:r>
              <a:rPr lang="en-US" sz="2400" b="1" dirty="0">
                <a:latin typeface="Calibri"/>
              </a:rPr>
              <a:t>Completeness constraint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22B96C75-0B9E-7EF9-EEB6-D52F0732DC7A}"/>
              </a:ext>
            </a:extLst>
          </p:cNvPr>
          <p:cNvGrpSpPr/>
          <p:nvPr/>
        </p:nvGrpSpPr>
        <p:grpSpPr>
          <a:xfrm>
            <a:off x="4257050" y="3203633"/>
            <a:ext cx="2769164" cy="1186133"/>
            <a:chOff x="4235484" y="3074237"/>
            <a:chExt cx="2769164" cy="1186133"/>
          </a:xfrm>
        </p:grpSpPr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D4C04D4F-896B-B79B-EA53-7C0CD0434021}"/>
                </a:ext>
              </a:extLst>
            </p:cNvPr>
            <p:cNvSpPr/>
            <p:nvPr/>
          </p:nvSpPr>
          <p:spPr>
            <a:xfrm>
              <a:off x="4235484" y="3074239"/>
              <a:ext cx="517584" cy="1186131"/>
            </a:xfrm>
            <a:prstGeom prst="leftBrace">
              <a:avLst/>
            </a:prstGeom>
            <a:ln w="12700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281AE590-6FCC-D76B-C9B8-3FDC43AAAD9B}"/>
                </a:ext>
              </a:extLst>
            </p:cNvPr>
            <p:cNvSpPr/>
            <p:nvPr/>
          </p:nvSpPr>
          <p:spPr>
            <a:xfrm>
              <a:off x="4945093" y="3074237"/>
              <a:ext cx="2059555" cy="496019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Total</a:t>
              </a: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EDCD4913-A93C-A77E-FE6A-E0811EA85DF3}"/>
                </a:ext>
              </a:extLst>
            </p:cNvPr>
            <p:cNvSpPr/>
            <p:nvPr/>
          </p:nvSpPr>
          <p:spPr>
            <a:xfrm>
              <a:off x="4945093" y="3721218"/>
              <a:ext cx="2059555" cy="496019"/>
            </a:xfrm>
            <a:prstGeom prst="roundRect">
              <a:avLst/>
            </a:prstGeom>
            <a:ln>
              <a:solidFill>
                <a:srgbClr val="EA4E6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 dirty="0">
                  <a:cs typeface="Arial"/>
                </a:rPr>
                <a:t>Parcial</a:t>
              </a:r>
            </a:p>
          </p:txBody>
        </p:sp>
      </p:grp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98E1D1B3-94CC-006F-57CD-64FADAB83B34}"/>
              </a:ext>
            </a:extLst>
          </p:cNvPr>
          <p:cNvSpPr/>
          <p:nvPr/>
        </p:nvSpPr>
        <p:spPr>
          <a:xfrm>
            <a:off x="4492206" y="2254644"/>
            <a:ext cx="1703716" cy="84107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Pertencimento mandatório</a:t>
            </a:r>
            <a:endParaRPr lang="pt-BR" dirty="0"/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DA3F4A8C-E17E-151D-2693-696396138F47}"/>
              </a:ext>
            </a:extLst>
          </p:cNvPr>
          <p:cNvSpPr/>
          <p:nvPr/>
        </p:nvSpPr>
        <p:spPr>
          <a:xfrm>
            <a:off x="6357668" y="3419209"/>
            <a:ext cx="1876244" cy="56071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Particiação</a:t>
            </a:r>
            <a:r>
              <a:rPr lang="pt-BR" dirty="0">
                <a:cs typeface="Arial"/>
              </a:rPr>
              <a:t> Opcional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1210019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Modelo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Enhanced ER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218CB0CE-7387-2091-647D-2A8D2947C7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14" r="182" b="-460"/>
          <a:stretch/>
        </p:blipFill>
        <p:spPr>
          <a:xfrm>
            <a:off x="1140844" y="1338471"/>
            <a:ext cx="7002503" cy="380788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A4E4CD6-6DE8-3876-48F7-B6FB0B91027F}"/>
              </a:ext>
            </a:extLst>
          </p:cNvPr>
          <p:cNvSpPr txBox="1"/>
          <p:nvPr/>
        </p:nvSpPr>
        <p:spPr>
          <a:xfrm>
            <a:off x="1205542" y="4747763"/>
            <a:ext cx="3109822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dirty="0"/>
              <a:t>Fonte: livro de referência - </a:t>
            </a:r>
            <a:r>
              <a:rPr lang="pt-BR" sz="900" dirty="0" err="1"/>
              <a:t>Navathe</a:t>
            </a: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AA9AA74-4C48-DCF1-CD59-FB2D23889F90}"/>
              </a:ext>
            </a:extLst>
          </p:cNvPr>
          <p:cNvCxnSpPr/>
          <p:nvPr/>
        </p:nvCxnSpPr>
        <p:spPr>
          <a:xfrm>
            <a:off x="3090413" y="1672446"/>
            <a:ext cx="601693" cy="590910"/>
          </a:xfrm>
          <a:prstGeom prst="straightConnector1">
            <a:avLst/>
          </a:prstGeom>
          <a:ln>
            <a:solidFill>
              <a:srgbClr val="EA4E6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3324FA6C-B070-0423-9D9D-A26AA5AD2979}"/>
              </a:ext>
            </a:extLst>
          </p:cNvPr>
          <p:cNvCxnSpPr>
            <a:cxnSpLocks/>
          </p:cNvCxnSpPr>
          <p:nvPr/>
        </p:nvCxnSpPr>
        <p:spPr>
          <a:xfrm flipH="1">
            <a:off x="5730096" y="2114549"/>
            <a:ext cx="552090" cy="3213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498962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Constraints –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Regras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Deletar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subclasses</a:t>
            </a:r>
          </a:p>
          <a:p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Inserção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-&gt; predicated-defined</a:t>
            </a:r>
            <a:endParaRPr lang="en-US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Entidade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em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superclasse</a:t>
            </a:r>
            <a:r>
              <a:rPr lang="en-US" sz="2400" dirty="0">
                <a:latin typeface="Calibri"/>
              </a:rPr>
              <a:t> com total -&gt; </a:t>
            </a:r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macth</a:t>
            </a:r>
          </a:p>
        </p:txBody>
      </p:sp>
    </p:spTree>
    <p:extLst>
      <p:ext uri="{BB962C8B-B14F-4D97-AF65-F5344CB8AC3E}">
        <p14:creationId xmlns:p14="http://schemas.microsoft.com/office/powerpoint/2010/main" val="5104623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8119419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901899" y="176588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Hierárquia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&amp; rede de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pt-BR" dirty="0" err="1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179315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Especialização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262539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Hierárquia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Rede de </a:t>
            </a:r>
            <a:r>
              <a:rPr lang="en-US" sz="2400" dirty="0" err="1">
                <a:latin typeface="Calibri"/>
              </a:rPr>
              <a:t>especialização</a:t>
            </a:r>
            <a:endParaRPr lang="en-US" sz="2400" dirty="0">
              <a:latin typeface="Calibri"/>
            </a:endParaRPr>
          </a:p>
        </p:txBody>
      </p:sp>
      <p:pic>
        <p:nvPicPr>
          <p:cNvPr id="3" name="Imagem 3" descr="Diagrama&#10;&#10;Descrição gerada automaticamente">
            <a:extLst>
              <a:ext uri="{FF2B5EF4-FFF2-40B4-BE49-F238E27FC236}">
                <a16:creationId xmlns:a16="http://schemas.microsoft.com/office/drawing/2014/main" id="{A4DC88CE-7945-A198-8725-A1385C33398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2866126" y="2218236"/>
            <a:ext cx="6280041" cy="2284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8872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Requisitos</a:t>
            </a:r>
            <a:endParaRPr lang="en-US" sz="240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Rastreamento</a:t>
            </a:r>
            <a:r>
              <a:rPr lang="en-US" sz="2400" dirty="0">
                <a:latin typeface="Calibri"/>
              </a:rPr>
              <a:t> das 3 </a:t>
            </a:r>
            <a:r>
              <a:rPr lang="en-US" sz="2400" dirty="0" err="1">
                <a:latin typeface="Calibri"/>
              </a:rPr>
              <a:t>entidades</a:t>
            </a:r>
            <a:r>
              <a:rPr lang="en-US" sz="2400" dirty="0">
                <a:latin typeface="Calibri"/>
              </a:rPr>
              <a:t> &amp; </a:t>
            </a:r>
            <a:r>
              <a:rPr lang="en-US" sz="2400" dirty="0" err="1">
                <a:latin typeface="Calibri"/>
              </a:rPr>
              <a:t>overlaping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entidades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definidos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empregados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err="1">
                <a:latin typeface="Calibri"/>
              </a:rPr>
              <a:t>Informação</a:t>
            </a:r>
            <a:r>
              <a:rPr lang="en-US" sz="2400" dirty="0">
                <a:latin typeface="Calibri"/>
              </a:rPr>
              <a:t> dos </a:t>
            </a:r>
            <a:r>
              <a:rPr lang="en-US" sz="2400" err="1">
                <a:latin typeface="Calibri"/>
              </a:rPr>
              <a:t>aluminis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err="1">
                <a:latin typeface="Calibri"/>
              </a:rPr>
              <a:t>acadêmico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não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954899818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306486197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972300" y="1866540"/>
            <a:ext cx="1509622" cy="199485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Calibri"/>
                <a:cs typeface="Arial"/>
              </a:rPr>
              <a:t>Herança</a:t>
            </a:r>
            <a:endParaRPr lang="pt-BR" sz="1600" dirty="0">
              <a:latin typeface="Calibri"/>
              <a:cs typeface="Arial"/>
            </a:endParaRPr>
          </a:p>
        </p:txBody>
      </p:sp>
      <p:cxnSp>
        <p:nvCxnSpPr>
          <p:cNvPr id="3" name="Conector: Curvo 2">
            <a:extLst>
              <a:ext uri="{FF2B5EF4-FFF2-40B4-BE49-F238E27FC236}">
                <a16:creationId xmlns:a16="http://schemas.microsoft.com/office/drawing/2014/main" id="{8DBDE89A-2827-ADB5-30B0-6D83DF9D8B5C}"/>
              </a:ext>
            </a:extLst>
          </p:cNvPr>
          <p:cNvCxnSpPr/>
          <p:nvPr/>
        </p:nvCxnSpPr>
        <p:spPr>
          <a:xfrm>
            <a:off x="3071543" y="1146776"/>
            <a:ext cx="2197579" cy="242402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030914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8C7EDE3-3101-24F7-269A-1F9B1DB68280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421202" y="141258"/>
            <a:chExt cx="6478437" cy="4964217"/>
          </a:xfrm>
        </p:grpSpPr>
        <p:pic>
          <p:nvPicPr>
            <p:cNvPr id="4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73D7887-556D-E8F7-C8A9-CF4A000EF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21202" y="296817"/>
              <a:ext cx="6430991" cy="4808658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6EDB4FCF-E069-B107-6CAF-9F09801EF4B8}"/>
                </a:ext>
              </a:extLst>
            </p:cNvPr>
            <p:cNvSpPr/>
            <p:nvPr/>
          </p:nvSpPr>
          <p:spPr>
            <a:xfrm>
              <a:off x="6271404" y="141258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1612512-14E6-7146-9A0A-41E7FC842780}"/>
              </a:ext>
            </a:extLst>
          </p:cNvPr>
          <p:cNvSpPr/>
          <p:nvPr/>
        </p:nvSpPr>
        <p:spPr>
          <a:xfrm>
            <a:off x="6681159" y="3343814"/>
            <a:ext cx="2016423" cy="11645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Subclasse compartilhada</a:t>
            </a:r>
          </a:p>
        </p:txBody>
      </p:sp>
      <p:sp>
        <p:nvSpPr>
          <p:cNvPr id="7" name="Seta: para a Esquerda 6">
            <a:extLst>
              <a:ext uri="{FF2B5EF4-FFF2-40B4-BE49-F238E27FC236}">
                <a16:creationId xmlns:a16="http://schemas.microsoft.com/office/drawing/2014/main" id="{BD10B9EC-98CA-FA40-E2A4-13F32B539DE3}"/>
              </a:ext>
            </a:extLst>
          </p:cNvPr>
          <p:cNvSpPr/>
          <p:nvPr/>
        </p:nvSpPr>
        <p:spPr>
          <a:xfrm>
            <a:off x="3166239" y="3623395"/>
            <a:ext cx="398972" cy="237226"/>
          </a:xfrm>
          <a:prstGeom prst="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71DC445-ACC5-5542-4941-22BE437FB0CF}"/>
              </a:ext>
            </a:extLst>
          </p:cNvPr>
          <p:cNvSpPr/>
          <p:nvPr/>
        </p:nvSpPr>
        <p:spPr>
          <a:xfrm>
            <a:off x="6605678" y="1111729"/>
            <a:ext cx="2016423" cy="116456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dirty="0">
                <a:latin typeface="Calibri"/>
                <a:cs typeface="Arial"/>
              </a:rPr>
              <a:t>Herança múltipla</a:t>
            </a:r>
            <a:endParaRPr lang="pt-BR" dirty="0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C789FDB-833F-6D22-2D46-E7E5BF91F323}"/>
              </a:ext>
            </a:extLst>
          </p:cNvPr>
          <p:cNvSpPr/>
          <p:nvPr/>
        </p:nvSpPr>
        <p:spPr>
          <a:xfrm rot="5400000">
            <a:off x="7193698" y="2636748"/>
            <a:ext cx="884207" cy="345056"/>
          </a:xfrm>
          <a:prstGeom prst="lef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7106465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194388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union types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usando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categorias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115639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Coleção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objetos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</a:rPr>
              <a:t>diferentes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tipos</a:t>
            </a:r>
            <a:r>
              <a:rPr lang="en-US" sz="2400" dirty="0">
                <a:latin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entidades</a:t>
            </a:r>
            <a:r>
              <a:rPr lang="en-US" sz="2400" dirty="0">
                <a:latin typeface="Calibri"/>
                <a:cs typeface="Calibri"/>
              </a:rPr>
              <a:t> 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Representação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subclasse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3" y="3100295"/>
            <a:ext cx="1858993" cy="166023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343" y="3038293"/>
            <a:ext cx="2430493" cy="2010678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995" y="2705740"/>
            <a:ext cx="2128568" cy="2190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8765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918385" y="2642918"/>
            <a:ext cx="135865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Fianciamento</a:t>
            </a:r>
          </a:p>
        </p:txBody>
      </p:sp>
    </p:spTree>
    <p:extLst>
      <p:ext uri="{BB962C8B-B14F-4D97-AF65-F5344CB8AC3E}">
        <p14:creationId xmlns:p14="http://schemas.microsoft.com/office/powerpoint/2010/main" val="1653994782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pic>
        <p:nvPicPr>
          <p:cNvPr id="8" name="Imagem 9" descr="Diagrama&#10;&#10;Descrição gerada automaticamente">
            <a:extLst>
              <a:ext uri="{FF2B5EF4-FFF2-40B4-BE49-F238E27FC236}">
                <a16:creationId xmlns:a16="http://schemas.microsoft.com/office/drawing/2014/main" id="{8DBC5EA9-C840-A6A0-07C7-8BBEBFE7B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806" y="2738229"/>
            <a:ext cx="4953718" cy="2362798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D34F2667-1C26-E5C6-5EF3-35C0C76A66D8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</p:spTree>
    <p:extLst>
      <p:ext uri="{BB962C8B-B14F-4D97-AF65-F5344CB8AC3E}">
        <p14:creationId xmlns:p14="http://schemas.microsoft.com/office/powerpoint/2010/main" val="22593247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Alg.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1962596"/>
            <a:ext cx="2743200" cy="1541799"/>
          </a:xfrm>
          <a:prstGeom prst="rect">
            <a:avLst/>
          </a:prstGeom>
        </p:spPr>
      </p:pic>
      <p:sp>
        <p:nvSpPr>
          <p:cNvPr id="2" name="Google Shape;203;g109ffa863cd_0_328">
            <a:extLst>
              <a:ext uri="{FF2B5EF4-FFF2-40B4-BE49-F238E27FC236}">
                <a16:creationId xmlns:a16="http://schemas.microsoft.com/office/drawing/2014/main" id="{512C433F-E3E6-6113-11CD-692F04EE77FA}"/>
              </a:ext>
            </a:extLst>
          </p:cNvPr>
          <p:cNvSpPr txBox="1"/>
          <p:nvPr/>
        </p:nvSpPr>
        <p:spPr>
          <a:xfrm>
            <a:off x="565525" y="1481050"/>
            <a:ext cx="496530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Lembra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</a:t>
            </a:r>
            <a:r>
              <a:rPr lang="en-US" sz="2400" strike="sngStrike" err="1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dependência</a:t>
            </a:r>
            <a:r>
              <a:rPr lang="en-US" sz="2400" strike="sngStrike">
                <a:solidFill>
                  <a:srgbClr val="FF0000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aplicação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/dados?</a:t>
            </a: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2" name="Imagem 12" descr="Desenho de basquete&#10;&#10;Descrição gerada automaticamente">
            <a:extLst>
              <a:ext uri="{FF2B5EF4-FFF2-40B4-BE49-F238E27FC236}">
                <a16:creationId xmlns:a16="http://schemas.microsoft.com/office/drawing/2014/main" id="{B09312A0-6990-78B9-DE9C-78AA5F19FA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54" y="2804544"/>
            <a:ext cx="3487227" cy="226251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C19D32F-80A3-5199-47CE-6FDBCED49166}"/>
              </a:ext>
            </a:extLst>
          </p:cNvPr>
          <p:cNvSpPr/>
          <p:nvPr/>
        </p:nvSpPr>
        <p:spPr>
          <a:xfrm>
            <a:off x="5667555" y="3796701"/>
            <a:ext cx="2792801" cy="63619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Consultas complexas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012252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9" descr="Diagrama&#10;&#10;Descrição gerada automaticamente">
            <a:extLst>
              <a:ext uri="{FF2B5EF4-FFF2-40B4-BE49-F238E27FC236}">
                <a16:creationId xmlns:a16="http://schemas.microsoft.com/office/drawing/2014/main" id="{74A378A8-0D7A-2C51-6299-A9D047D2D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13" y="549276"/>
            <a:ext cx="5686961" cy="2697070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11" name="Imagem 11" descr="Diagrama&#10;&#10;Descrição gerada automaticamente">
            <a:extLst>
              <a:ext uri="{FF2B5EF4-FFF2-40B4-BE49-F238E27FC236}">
                <a16:creationId xmlns:a16="http://schemas.microsoft.com/office/drawing/2014/main" id="{F14E2090-8058-5155-EEC4-2FE59D315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852" y="2363148"/>
            <a:ext cx="4791972" cy="2649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34887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5CBE93E7-4957-B9DE-5FD6-877459304B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303" r="392" b="459"/>
          <a:stretch/>
        </p:blipFill>
        <p:spPr>
          <a:xfrm>
            <a:off x="375249" y="1752409"/>
            <a:ext cx="3454906" cy="2566071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28591AAE-3F3D-F1B4-C888-A070F00C76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891" y="219022"/>
            <a:ext cx="3422530" cy="4770152"/>
          </a:xfrm>
          <a:prstGeom prst="rect">
            <a:avLst/>
          </a:prstGeom>
        </p:spPr>
      </p:pic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8EA3D2FB-B11A-CF6C-39BC-316DC2AC70A3}"/>
              </a:ext>
            </a:extLst>
          </p:cNvPr>
          <p:cNvSpPr/>
          <p:nvPr/>
        </p:nvSpPr>
        <p:spPr>
          <a:xfrm>
            <a:off x="4050447" y="2458829"/>
            <a:ext cx="1876244" cy="4852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074727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Subclasse</a:t>
            </a:r>
            <a:r>
              <a:rPr lang="en-US" sz="2400" dirty="0">
                <a:latin typeface="Calibri"/>
              </a:rPr>
              <a:t>: 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Papel </a:t>
            </a:r>
            <a:r>
              <a:rPr lang="en-US" sz="2400" dirty="0" err="1">
                <a:latin typeface="Calibri"/>
                <a:cs typeface="Calibri"/>
              </a:rPr>
              <a:t>dono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veículo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1701" y="1029955"/>
            <a:ext cx="1136531" cy="1013249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2711" y="741510"/>
            <a:ext cx="1567852" cy="1298999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85240" y="3740909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3953054" y="1100946"/>
            <a:ext cx="1229263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Dona do carro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6875253" y="2642918"/>
            <a:ext cx="1531187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Financiamento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62E00750-9D94-B7F0-A909-91C4887D8141}"/>
              </a:ext>
            </a:extLst>
          </p:cNvPr>
          <p:cNvSpPr/>
          <p:nvPr/>
        </p:nvSpPr>
        <p:spPr>
          <a:xfrm>
            <a:off x="728932" y="3764352"/>
            <a:ext cx="1444923" cy="69011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endParaRPr lang="pt-BR" dirty="0" err="1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id="{F1F02479-5419-8530-8579-765DCDCBEA5F}"/>
              </a:ext>
            </a:extLst>
          </p:cNvPr>
          <p:cNvSpPr/>
          <p:nvPr/>
        </p:nvSpPr>
        <p:spPr>
          <a:xfrm>
            <a:off x="2286453" y="3508255"/>
            <a:ext cx="388188" cy="1121433"/>
          </a:xfrm>
          <a:prstGeom prst="lef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67133F-D2DA-06C1-D16D-37E4B1DF59B4}"/>
              </a:ext>
            </a:extLst>
          </p:cNvPr>
          <p:cNvSpPr/>
          <p:nvPr/>
        </p:nvSpPr>
        <p:spPr>
          <a:xfrm>
            <a:off x="2863970" y="3559474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Parcial (||)</a:t>
            </a:r>
            <a:endParaRPr lang="pt-BR" dirty="0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89BBD13-43C7-551E-FF53-0AD18E598B36}"/>
              </a:ext>
            </a:extLst>
          </p:cNvPr>
          <p:cNvSpPr/>
          <p:nvPr/>
        </p:nvSpPr>
        <p:spPr>
          <a:xfrm>
            <a:off x="2863970" y="4152540"/>
            <a:ext cx="1369442" cy="42053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Total (|)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3060279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Union Type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798039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86239" y="1625709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EER &amp;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Definições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formais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5216779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Aplicação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Modelo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Enchancer</a:t>
            </a:r>
            <a:r>
              <a:rPr lang="en-US" sz="2400" dirty="0">
                <a:latin typeface="Calibri"/>
              </a:rPr>
              <a:t> ER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Descrição</a:t>
            </a:r>
            <a:r>
              <a:rPr lang="en-US" sz="2400" dirty="0">
                <a:latin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Definições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formais</a:t>
            </a:r>
            <a:endParaRPr lang="en-US" sz="240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Reafirmando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conceitos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8" name="Seta: Curva para a Esquerda 7">
            <a:extLst>
              <a:ext uri="{FF2B5EF4-FFF2-40B4-BE49-F238E27FC236}">
                <a16:creationId xmlns:a16="http://schemas.microsoft.com/office/drawing/2014/main" id="{C5853970-6B75-9CD9-79FA-CEC5BFF7E604}"/>
              </a:ext>
            </a:extLst>
          </p:cNvPr>
          <p:cNvSpPr/>
          <p:nvPr/>
        </p:nvSpPr>
        <p:spPr>
          <a:xfrm rot="7740000" flipH="1">
            <a:off x="5610440" y="1349099"/>
            <a:ext cx="916556" cy="2684971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834345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Rastrear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Estudantes, </a:t>
            </a:r>
            <a:r>
              <a:rPr lang="en-US" sz="2400" dirty="0" err="1">
                <a:latin typeface="Calibri"/>
              </a:rPr>
              <a:t>graduados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registros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trabalhos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Oferta de </a:t>
            </a:r>
            <a:r>
              <a:rPr lang="en-US" sz="2400" dirty="0" err="1">
                <a:latin typeface="Calibri"/>
              </a:rPr>
              <a:t>cursos</a:t>
            </a:r>
            <a:endParaRPr lang="en-US" sz="2400" dirty="0">
              <a:latin typeface="Calibri"/>
            </a:endParaRPr>
          </a:p>
          <a:p>
            <a:endParaRPr lang="en-US" sz="2400" dirty="0">
              <a:latin typeface="Calibri"/>
            </a:endParaRPr>
          </a:p>
          <a:p>
            <a:r>
              <a:rPr lang="en-US" sz="2400" dirty="0">
                <a:latin typeface="Calibri"/>
              </a:rPr>
              <a:t>Pessoas: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Faculdade</a:t>
            </a:r>
            <a:r>
              <a:rPr lang="en-US" sz="2400" dirty="0">
                <a:latin typeface="Calibri"/>
              </a:rPr>
              <a:t> - rank(</a:t>
            </a:r>
            <a:r>
              <a:rPr lang="en-US" sz="2400" dirty="0" err="1">
                <a:latin typeface="Calibri"/>
              </a:rPr>
              <a:t>assitente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associado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 …)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Estudante</a:t>
            </a:r>
            <a:endParaRPr lang="en-US" sz="2400" dirty="0"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35B29602-4715-9D82-DE87-BBCD71FBEB85}"/>
              </a:ext>
            </a:extLst>
          </p:cNvPr>
          <p:cNvSpPr/>
          <p:nvPr/>
        </p:nvSpPr>
        <p:spPr>
          <a:xfrm rot="6840000">
            <a:off x="3269117" y="3616299"/>
            <a:ext cx="560717" cy="1887028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8C7D194E-F6C4-C2C5-9244-3A35F2642827}"/>
              </a:ext>
            </a:extLst>
          </p:cNvPr>
          <p:cNvSpPr/>
          <p:nvPr/>
        </p:nvSpPr>
        <p:spPr>
          <a:xfrm>
            <a:off x="4147147" y="4368201"/>
            <a:ext cx="2782018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529401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Estudante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-&gt; </a:t>
            </a:r>
            <a:r>
              <a:rPr lang="en-US" sz="2400" dirty="0" err="1">
                <a:latin typeface="Calibri"/>
              </a:rPr>
              <a:t>grau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Relacionados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seu</a:t>
            </a:r>
            <a:r>
              <a:rPr lang="en-US" sz="2400" dirty="0">
                <a:latin typeface="Calibri"/>
              </a:rPr>
              <a:t> minor e major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Trabalho</a:t>
            </a:r>
            <a:r>
              <a:rPr lang="en-US" sz="2400" dirty="0">
                <a:latin typeface="Calibri"/>
              </a:rPr>
              <a:t> final </a:t>
            </a:r>
            <a:r>
              <a:rPr lang="en-US" sz="2400" dirty="0" err="1">
                <a:latin typeface="Calibri"/>
              </a:rPr>
              <a:t>deve</a:t>
            </a:r>
            <a:r>
              <a:rPr lang="en-US" sz="2400" dirty="0">
                <a:latin typeface="Calibri"/>
              </a:rPr>
              <a:t> ser </a:t>
            </a:r>
            <a:r>
              <a:rPr lang="en-US" sz="2400" dirty="0" err="1">
                <a:latin typeface="Calibri"/>
              </a:rPr>
              <a:t>registrado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 = 5 </a:t>
            </a:r>
            <a:r>
              <a:rPr lang="en-US" sz="2400" dirty="0" err="1">
                <a:latin typeface="Calibri"/>
              </a:rPr>
              <a:t>ou</a:t>
            </a:r>
            <a:r>
              <a:rPr lang="en-US" sz="2400" dirty="0">
                <a:latin typeface="Calibri"/>
              </a:rPr>
              <a:t> 6 para ser </a:t>
            </a:r>
            <a:r>
              <a:rPr lang="en-US" sz="2400" dirty="0" err="1">
                <a:latin typeface="Calibri"/>
              </a:rPr>
              <a:t>Grad_Student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Entrega a </a:t>
            </a:r>
            <a:r>
              <a:rPr lang="en-US" sz="2400" dirty="0" err="1">
                <a:latin typeface="Calibri"/>
              </a:rPr>
              <a:t>tese</a:t>
            </a:r>
            <a:r>
              <a:rPr lang="en-US" sz="2400" dirty="0">
                <a:latin typeface="Calibri"/>
              </a:rPr>
              <a:t> para o </a:t>
            </a:r>
            <a:r>
              <a:rPr lang="en-US" sz="2400" dirty="0" err="1">
                <a:latin typeface="Calibri"/>
              </a:rPr>
              <a:t>orientador</a:t>
            </a:r>
            <a:r>
              <a:rPr lang="en-US" sz="2400" dirty="0">
                <a:latin typeface="Calibri"/>
              </a:rPr>
              <a:t> (committee)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2645231681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796951" y="3548692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Pessoas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96F606B0-690F-1CDF-7576-363B91535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825" y="2028846"/>
            <a:ext cx="8026879" cy="11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39457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Departamento: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Uma </a:t>
            </a:r>
            <a:r>
              <a:rPr lang="en-US" sz="2400" dirty="0" err="1">
                <a:latin typeface="Calibri"/>
              </a:rPr>
              <a:t>pessoa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acadêmica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pertence</a:t>
            </a:r>
            <a:r>
              <a:rPr lang="en-US" sz="2400" dirty="0">
                <a:latin typeface="Calibri"/>
              </a:rPr>
              <a:t> a um </a:t>
            </a:r>
            <a:r>
              <a:rPr lang="en-US" sz="2400" dirty="0" err="1">
                <a:latin typeface="Calibri"/>
              </a:rPr>
              <a:t>departamento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Pessoa </a:t>
            </a:r>
            <a:r>
              <a:rPr lang="en-US" sz="2400" dirty="0" err="1">
                <a:latin typeface="Calibri"/>
              </a:rPr>
              <a:t>coordenador</a:t>
            </a:r>
            <a:r>
              <a:rPr lang="en-US" sz="2400" dirty="0">
                <a:latin typeface="Calibri"/>
              </a:rPr>
              <a:t> – chairperson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telefone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escritório</a:t>
            </a:r>
            <a:r>
              <a:rPr lang="en-US" sz="2400" dirty="0">
                <a:latin typeface="Calibri"/>
              </a:rPr>
              <a:t> ...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4" name="Seta: Curva para a Esquerda 3">
            <a:extLst>
              <a:ext uri="{FF2B5EF4-FFF2-40B4-BE49-F238E27FC236}">
                <a16:creationId xmlns:a16="http://schemas.microsoft.com/office/drawing/2014/main" id="{100DAB86-BAFD-3BA0-8F4C-18B0142714DF}"/>
              </a:ext>
            </a:extLst>
          </p:cNvPr>
          <p:cNvSpPr/>
          <p:nvPr/>
        </p:nvSpPr>
        <p:spPr>
          <a:xfrm rot="6840000" flipH="1">
            <a:off x="6502404" y="2293049"/>
            <a:ext cx="603849" cy="2717320"/>
          </a:xfrm>
          <a:prstGeom prst="curved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2320900-DCE8-177A-16BC-E59FD5426341}"/>
              </a:ext>
            </a:extLst>
          </p:cNvPr>
          <p:cNvSpPr/>
          <p:nvPr/>
        </p:nvSpPr>
        <p:spPr>
          <a:xfrm>
            <a:off x="6681158" y="4163323"/>
            <a:ext cx="2145819" cy="43132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 err="1">
                <a:solidFill>
                  <a:schemeClr val="bg1"/>
                </a:solidFill>
                <a:latin typeface="Calibri"/>
                <a:cs typeface="Arial"/>
              </a:rPr>
              <a:t>Constraint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3967267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FB31C3ED-0E5A-0890-DB97-67F8CE72A5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7" y="99377"/>
            <a:ext cx="7962178" cy="470752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D00C78D-56A1-160D-FEA5-02C120CEE876}"/>
              </a:ext>
            </a:extLst>
          </p:cNvPr>
          <p:cNvSpPr txBox="1"/>
          <p:nvPr/>
        </p:nvSpPr>
        <p:spPr>
          <a:xfrm>
            <a:off x="2812211" y="474776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infinittusexatas.com.br/</a:t>
            </a:r>
          </a:p>
        </p:txBody>
      </p:sp>
    </p:spTree>
    <p:extLst>
      <p:ext uri="{BB962C8B-B14F-4D97-AF65-F5344CB8AC3E}">
        <p14:creationId xmlns:p14="http://schemas.microsoft.com/office/powerpoint/2010/main" val="44958634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Atributos</a:t>
            </a:r>
            <a:r>
              <a:rPr lang="en-US" sz="2400" dirty="0">
                <a:latin typeface="Calibri"/>
              </a:rPr>
              <a:t>: </a:t>
            </a:r>
            <a:r>
              <a:rPr lang="en-US" sz="2400" dirty="0" err="1">
                <a:latin typeface="Calibri"/>
              </a:rPr>
              <a:t>nome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número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descrição</a:t>
            </a:r>
            <a:endParaRPr lang="en-US" sz="2400" dirty="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do </a:t>
            </a:r>
            <a:r>
              <a:rPr lang="en-US" sz="2400" dirty="0" err="1">
                <a:latin typeface="Calibri"/>
              </a:rPr>
              <a:t>mesmo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curso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aos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alunos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As </a:t>
            </a:r>
            <a:r>
              <a:rPr lang="en-US" sz="2400" dirty="0" err="1">
                <a:latin typeface="Calibri"/>
              </a:rPr>
              <a:t>seções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são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ofertadas</a:t>
            </a:r>
            <a:r>
              <a:rPr lang="en-US" sz="2400" dirty="0">
                <a:latin typeface="Calibri"/>
              </a:rPr>
              <a:t> a </a:t>
            </a:r>
            <a:r>
              <a:rPr lang="en-US" sz="2400" dirty="0" err="1">
                <a:latin typeface="Calibri"/>
              </a:rPr>
              <a:t>cada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ano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possui</a:t>
            </a:r>
            <a:r>
              <a:rPr lang="en-US" sz="2400" dirty="0">
                <a:latin typeface="Calibri"/>
              </a:rPr>
              <a:t> um </a:t>
            </a:r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 </a:t>
            </a: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863519411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5397979" y="551013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Departamento</a:t>
            </a:r>
            <a:endParaRPr lang="pt-BR" sz="1600" dirty="0">
              <a:solidFill>
                <a:schemeClr val="bg1"/>
              </a:solidFill>
              <a:latin typeface="Calibri"/>
              <a:cs typeface="Calibri"/>
            </a:endParaRPr>
          </a:p>
        </p:txBody>
      </p:sp>
      <p:pic>
        <p:nvPicPr>
          <p:cNvPr id="2" name="Imagem 4" descr="Diagrama&#10;&#10;Descrição gerada automaticamente">
            <a:extLst>
              <a:ext uri="{FF2B5EF4-FFF2-40B4-BE49-F238E27FC236}">
                <a16:creationId xmlns:a16="http://schemas.microsoft.com/office/drawing/2014/main" id="{0D8257E8-3F67-BB7B-39C2-9D6474F4EB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174" y="1772086"/>
            <a:ext cx="6301595" cy="291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3058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49248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Instrutor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pesquisador</a:t>
            </a:r>
            <a:r>
              <a:rPr lang="en-US" sz="2400" dirty="0">
                <a:latin typeface="Calibri"/>
              </a:rPr>
              <a:t>: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Agregado: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Faculty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acadêmico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 e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Grad_Student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(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Mestrando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ou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doutorando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Calibri"/>
              </a:rPr>
              <a:t>)</a:t>
            </a: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instrutor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pesquisador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está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associado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a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seção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de um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curso</a:t>
            </a:r>
            <a:endParaRPr lang="en-US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Exemplificação</a:t>
            </a:r>
          </a:p>
        </p:txBody>
      </p:sp>
    </p:spTree>
    <p:extLst>
      <p:ext uri="{BB962C8B-B14F-4D97-AF65-F5344CB8AC3E}">
        <p14:creationId xmlns:p14="http://schemas.microsoft.com/office/powerpoint/2010/main" val="125735471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BFD20F0-8535-9CF0-F1FC-1A866E6A55E0}"/>
              </a:ext>
            </a:extLst>
          </p:cNvPr>
          <p:cNvSpPr/>
          <p:nvPr/>
        </p:nvSpPr>
        <p:spPr>
          <a:xfrm>
            <a:off x="6034177" y="2179249"/>
            <a:ext cx="2264432" cy="8518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 dirty="0">
                <a:solidFill>
                  <a:schemeClr val="bg1"/>
                </a:solidFill>
                <a:latin typeface="Calibri"/>
                <a:cs typeface="Arial"/>
              </a:rPr>
              <a:t>Universidade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20DDE64F-6FBD-1623-A1DC-86F44C687D0C}"/>
              </a:ext>
            </a:extLst>
          </p:cNvPr>
          <p:cNvGrpSpPr/>
          <p:nvPr/>
        </p:nvGrpSpPr>
        <p:grpSpPr>
          <a:xfrm>
            <a:off x="653451" y="84377"/>
            <a:ext cx="4136366" cy="5049418"/>
            <a:chOff x="653451" y="84377"/>
            <a:chExt cx="4136366" cy="5049418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FF188CD9-1A64-1403-325C-CDE1864C0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2655" y="84377"/>
              <a:ext cx="4037162" cy="5007094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52EAEA25-C5FD-9BFE-7929-17A9C1427BE8}"/>
                </a:ext>
              </a:extLst>
            </p:cNvPr>
            <p:cNvSpPr/>
            <p:nvPr/>
          </p:nvSpPr>
          <p:spPr>
            <a:xfrm>
              <a:off x="653451" y="4540729"/>
              <a:ext cx="1099867" cy="59306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41171249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7805" y="1054209"/>
            <a:ext cx="7381032" cy="2627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Decisão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design de BD &amp; UML</a:t>
            </a:r>
            <a:endParaRPr lang="pt-BR" sz="1600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9885640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Design</a:t>
            </a:r>
          </a:p>
        </p:txBody>
      </p:sp>
      <p:pic>
        <p:nvPicPr>
          <p:cNvPr id="4" name="Imagem 4" descr="Ícone&#10;&#10;Descrição gerada automaticamente">
            <a:extLst>
              <a:ext uri="{FF2B5EF4-FFF2-40B4-BE49-F238E27FC236}">
                <a16:creationId xmlns:a16="http://schemas.microsoft.com/office/drawing/2014/main" id="{9D81800C-20B9-4FCD-D6C9-69EB7318B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051" y="3833539"/>
            <a:ext cx="1114965" cy="980900"/>
          </a:xfrm>
          <a:prstGeom prst="rect">
            <a:avLst/>
          </a:prstGeom>
        </p:spPr>
      </p:pic>
      <p:pic>
        <p:nvPicPr>
          <p:cNvPr id="5" name="Imagem 5" descr="Diagrama&#10;&#10;Descrição gerada automaticamente">
            <a:extLst>
              <a:ext uri="{FF2B5EF4-FFF2-40B4-BE49-F238E27FC236}">
                <a16:creationId xmlns:a16="http://schemas.microsoft.com/office/drawing/2014/main" id="{FD00F266-9E9A-192A-2381-BDF4F0622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0315" y="4030330"/>
            <a:ext cx="1341408" cy="1115687"/>
          </a:xfrm>
          <a:prstGeom prst="rect">
            <a:avLst/>
          </a:prstGeom>
        </p:spPr>
      </p:pic>
      <p:pic>
        <p:nvPicPr>
          <p:cNvPr id="6" name="Imagem 6" descr="Ícone&#10;&#10;Descrição gerada automaticamente">
            <a:extLst>
              <a:ext uri="{FF2B5EF4-FFF2-40B4-BE49-F238E27FC236}">
                <a16:creationId xmlns:a16="http://schemas.microsoft.com/office/drawing/2014/main" id="{F7A0B5C8-55C6-88B8-0FF6-69EE872EE6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6136" y="3201758"/>
            <a:ext cx="1233578" cy="127399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740807B-A726-F37E-6981-F7BB83E95BE7}"/>
              </a:ext>
            </a:extLst>
          </p:cNvPr>
          <p:cNvSpPr/>
          <p:nvPr/>
        </p:nvSpPr>
        <p:spPr>
          <a:xfrm>
            <a:off x="4341243" y="1607747"/>
            <a:ext cx="3224121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Generalização/Especialização</a:t>
            </a:r>
            <a:endParaRPr lang="pt-BR" dirty="0" err="1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17BB493B-B363-0A6F-04D7-0CC6B63AA711}"/>
              </a:ext>
            </a:extLst>
          </p:cNvPr>
          <p:cNvSpPr/>
          <p:nvPr/>
        </p:nvSpPr>
        <p:spPr>
          <a:xfrm>
            <a:off x="4341243" y="3182069"/>
            <a:ext cx="3180988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Union </a:t>
            </a:r>
            <a:r>
              <a:rPr lang="pt-BR" dirty="0" err="1">
                <a:cs typeface="Arial"/>
              </a:rPr>
              <a:t>Type</a:t>
            </a:r>
            <a:r>
              <a:rPr lang="pt-BR" dirty="0">
                <a:cs typeface="Arial"/>
              </a:rPr>
              <a:t>/Categorização</a:t>
            </a:r>
          </a:p>
        </p:txBody>
      </p:sp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284A1AC-1CCC-322E-DA9F-B5F97D3A4506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Por qual optar?</a:t>
            </a:r>
            <a:endParaRPr lang="pt-BR" dirty="0"/>
          </a:p>
        </p:txBody>
      </p:sp>
      <p:pic>
        <p:nvPicPr>
          <p:cNvPr id="17" name="Imagem 17">
            <a:extLst>
              <a:ext uri="{FF2B5EF4-FFF2-40B4-BE49-F238E27FC236}">
                <a16:creationId xmlns:a16="http://schemas.microsoft.com/office/drawing/2014/main" id="{43A94FC7-A121-E9DD-801E-69CF2F6A83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pic>
        <p:nvPicPr>
          <p:cNvPr id="18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9E4E13F3-65E4-D239-19D5-9C6687E976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14004" y="420919"/>
            <a:ext cx="1330625" cy="861878"/>
          </a:xfrm>
          <a:prstGeom prst="rect">
            <a:avLst/>
          </a:prstGeom>
        </p:spPr>
      </p:pic>
      <p:pic>
        <p:nvPicPr>
          <p:cNvPr id="20" name="Imagem 8" descr="Ícone&#10;&#10;Descrição gerada automaticamente">
            <a:extLst>
              <a:ext uri="{FF2B5EF4-FFF2-40B4-BE49-F238E27FC236}">
                <a16:creationId xmlns:a16="http://schemas.microsoft.com/office/drawing/2014/main" id="{7D9B522F-7BF0-A531-5703-A33A7F5973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25551" y="394554"/>
            <a:ext cx="1503154" cy="871478"/>
          </a:xfrm>
          <a:prstGeom prst="rect">
            <a:avLst/>
          </a:prstGeom>
        </p:spPr>
      </p:pic>
      <p:sp>
        <p:nvSpPr>
          <p:cNvPr id="22" name="Sinal de Multiplicação 21">
            <a:extLst>
              <a:ext uri="{FF2B5EF4-FFF2-40B4-BE49-F238E27FC236}">
                <a16:creationId xmlns:a16="http://schemas.microsoft.com/office/drawing/2014/main" id="{6975D137-68D1-E4DB-1FEC-A5A96F89777A}"/>
              </a:ext>
            </a:extLst>
          </p:cNvPr>
          <p:cNvSpPr/>
          <p:nvPr/>
        </p:nvSpPr>
        <p:spPr>
          <a:xfrm>
            <a:off x="5473460" y="2373342"/>
            <a:ext cx="916556" cy="916556"/>
          </a:xfrm>
          <a:prstGeom prst="mathMultiply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8021983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256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</a:rPr>
              <a:t>Guideline</a:t>
            </a:r>
            <a:endParaRPr lang="pt-BR"/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Sub/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Superclasses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Acurácia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Desordem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/>
                </a:solidFill>
                <a:latin typeface="Calibri"/>
              </a:rPr>
              <a:t>Merge de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subclasse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em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uma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/>
                </a:solidFill>
                <a:latin typeface="Calibri"/>
              </a:rPr>
              <a:t>superclasse</a:t>
            </a:r>
            <a:r>
              <a:rPr lang="en-US" sz="2400" dirty="0">
                <a:solidFill>
                  <a:schemeClr val="tx1"/>
                </a:solidFill>
                <a:latin typeface="Calibri"/>
              </a:rPr>
              <a:t>:</a:t>
            </a:r>
            <a:r>
              <a:rPr lang="en-US" sz="2400" dirty="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 s/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poucos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atributos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Union Types: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evitados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por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padrão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Escolhas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guiadas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pelo</a:t>
            </a:r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 mini-</a:t>
            </a:r>
            <a:r>
              <a:rPr lang="en-US" sz="24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alibri"/>
              </a:rPr>
              <a:t>mundo</a:t>
            </a:r>
            <a:endParaRPr lang="en-US" sz="2400">
              <a:solidFill>
                <a:schemeClr val="tx1">
                  <a:lumMod val="95000"/>
                  <a:lumOff val="5000"/>
                </a:schemeClr>
              </a:solidFill>
              <a:latin typeface="Calibri"/>
            </a:endParaRPr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2550876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Decisões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Design</a:t>
            </a:r>
            <a:endParaRPr lang="pt-BR" dirty="0"/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C6479244-5533-0492-094D-13A6F82EE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73" b="797"/>
          <a:stretch/>
        </p:blipFill>
        <p:spPr>
          <a:xfrm>
            <a:off x="1981918" y="2013359"/>
            <a:ext cx="7067200" cy="2586673"/>
          </a:xfrm>
          <a:prstGeom prst="rect">
            <a:avLst/>
          </a:prstGeom>
        </p:spPr>
      </p:pic>
      <p:pic>
        <p:nvPicPr>
          <p:cNvPr id="6" name="Imagem 17">
            <a:extLst>
              <a:ext uri="{FF2B5EF4-FFF2-40B4-BE49-F238E27FC236}">
                <a16:creationId xmlns:a16="http://schemas.microsoft.com/office/drawing/2014/main" id="{9C137BB3-B240-8CB4-EE09-FB17A1CE5D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241" y="2703932"/>
            <a:ext cx="2419350" cy="2409825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1C7D4E66-2DC9-8C96-149A-645FA7D0461B}"/>
              </a:ext>
            </a:extLst>
          </p:cNvPr>
          <p:cNvSpPr/>
          <p:nvPr/>
        </p:nvSpPr>
        <p:spPr>
          <a:xfrm>
            <a:off x="480924" y="1747842"/>
            <a:ext cx="2637076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Atributos?</a:t>
            </a:r>
          </a:p>
        </p:txBody>
      </p:sp>
    </p:spTree>
    <p:extLst>
      <p:ext uri="{BB962C8B-B14F-4D97-AF65-F5344CB8AC3E}">
        <p14:creationId xmlns:p14="http://schemas.microsoft.com/office/powerpoint/2010/main" val="3110861672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8AFA6C45-4794-E409-72E4-77215FA17745}"/>
              </a:ext>
            </a:extLst>
          </p:cNvPr>
          <p:cNvSpPr txBox="1"/>
          <p:nvPr/>
        </p:nvSpPr>
        <p:spPr>
          <a:xfrm>
            <a:off x="565525" y="1481050"/>
            <a:ext cx="806003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Foco </a:t>
            </a:r>
            <a:r>
              <a:rPr lang="en-US" sz="2400" dirty="0" err="1">
                <a:latin typeface="Calibri"/>
                <a:cs typeface="Calibri"/>
              </a:rPr>
              <a:t>na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  <a:endParaRPr lang="en-US" sz="2400" dirty="0"/>
          </a:p>
          <a:p>
            <a:pPr marL="342900" indent="-342900">
              <a:buFont typeface="Arial,Sans-Serif"/>
              <a:buChar char="•"/>
            </a:pPr>
            <a:r>
              <a:rPr lang="en-US" sz="2400" dirty="0" err="1">
                <a:latin typeface="Calibri"/>
                <a:cs typeface="Calibri"/>
              </a:rPr>
              <a:t>Diagrama</a:t>
            </a:r>
            <a:r>
              <a:rPr lang="en-US" sz="2400" dirty="0">
                <a:latin typeface="Calibri"/>
                <a:cs typeface="Calibri"/>
              </a:rPr>
              <a:t> de classes</a:t>
            </a:r>
          </a:p>
          <a:p>
            <a:pPr marL="342900" indent="-342900">
              <a:buFont typeface="Arial,Sans-Serif"/>
              <a:buChar char="•"/>
            </a:pPr>
            <a:r>
              <a:rPr lang="en-US" sz="2400" dirty="0">
                <a:latin typeface="Calibri"/>
                <a:cs typeface="Calibri"/>
              </a:rPr>
              <a:t>Classes </a:t>
            </a:r>
            <a:r>
              <a:rPr lang="en-US" sz="2400" dirty="0" err="1">
                <a:latin typeface="Calibri"/>
                <a:cs typeface="Calibri"/>
              </a:rPr>
              <a:t>concretas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</a:endParaRPr>
          </a:p>
          <a:p>
            <a:r>
              <a:rPr lang="en-US" sz="2400" dirty="0" err="1">
                <a:latin typeface="Calibri"/>
              </a:rPr>
              <a:t>Nomenclatura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Classe base e classes (</a:t>
            </a:r>
            <a:r>
              <a:rPr lang="en-US" sz="2400" dirty="0" err="1">
                <a:latin typeface="Calibri"/>
              </a:rPr>
              <a:t>nós</a:t>
            </a:r>
            <a:r>
              <a:rPr lang="en-US" sz="2400" dirty="0">
                <a:latin typeface="Calibri"/>
              </a:rPr>
              <a:t>) </a:t>
            </a:r>
            <a:r>
              <a:rPr lang="en-US" sz="2400" dirty="0" err="1">
                <a:latin typeface="Calibri"/>
              </a:rPr>
              <a:t>folha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Representando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por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UML</a:t>
            </a:r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64584C8A-DAE7-8676-CDD3-0CBF095AA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1099" y="1797702"/>
            <a:ext cx="2764766" cy="2712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46593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F042E1D3-06EF-D3DF-CBF6-5EBD9DE22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240" y="-13845"/>
            <a:ext cx="5287992" cy="5160406"/>
          </a:xfrm>
          <a:prstGeom prst="rect">
            <a:avLst/>
          </a:prstGeom>
        </p:spPr>
      </p:pic>
      <p:sp>
        <p:nvSpPr>
          <p:cNvPr id="5" name="Texto Explicativo: Seta para a Esquerda 4">
            <a:extLst>
              <a:ext uri="{FF2B5EF4-FFF2-40B4-BE49-F238E27FC236}">
                <a16:creationId xmlns:a16="http://schemas.microsoft.com/office/drawing/2014/main" id="{A044AC08-4CF8-D35C-015A-944E83407AEE}"/>
              </a:ext>
            </a:extLst>
          </p:cNvPr>
          <p:cNvSpPr/>
          <p:nvPr/>
        </p:nvSpPr>
        <p:spPr>
          <a:xfrm rot="-600000">
            <a:off x="5182320" y="1036248"/>
            <a:ext cx="2490876" cy="496019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err="1">
                <a:cs typeface="Arial"/>
              </a:rPr>
              <a:t>Overlaping</a:t>
            </a:r>
            <a:endParaRPr lang="pt-BR" dirty="0" err="1"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479261" y="604201"/>
            <a:ext cx="44153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800" b="1" dirty="0">
                <a:solidFill>
                  <a:srgbClr val="EA4E60"/>
                </a:solidFill>
                <a:latin typeface="Century Gothic"/>
              </a:rPr>
              <a:t>UML - </a:t>
            </a:r>
            <a:r>
              <a:rPr lang="en-US" sz="2800" b="1">
                <a:solidFill>
                  <a:srgbClr val="EA4E60"/>
                </a:solidFill>
                <a:latin typeface="Century Gothic"/>
              </a:rPr>
              <a:t>Especialização</a:t>
            </a:r>
            <a:endParaRPr lang="en-US" sz="2800" b="1" dirty="0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7" name="Texto Explicativo: Seta para a Esquerda 6">
            <a:extLst>
              <a:ext uri="{FF2B5EF4-FFF2-40B4-BE49-F238E27FC236}">
                <a16:creationId xmlns:a16="http://schemas.microsoft.com/office/drawing/2014/main" id="{C0F8A066-1708-BC92-E749-C821198CE608}"/>
              </a:ext>
            </a:extLst>
          </p:cNvPr>
          <p:cNvSpPr/>
          <p:nvPr/>
        </p:nvSpPr>
        <p:spPr>
          <a:xfrm rot="-600000">
            <a:off x="6737777" y="3471756"/>
            <a:ext cx="2135037" cy="496019"/>
          </a:xfrm>
          <a:prstGeom prst="leftArrowCallout">
            <a:avLst/>
          </a:prstGeom>
          <a:ln>
            <a:solidFill>
              <a:srgbClr val="1E4F14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 err="1">
                <a:cs typeface="Arial"/>
              </a:rPr>
              <a:t>Disjoint</a:t>
            </a:r>
            <a:endParaRPr lang="pt-BR" dirty="0" err="1"/>
          </a:p>
        </p:txBody>
      </p:sp>
    </p:spTree>
    <p:extLst>
      <p:ext uri="{BB962C8B-B14F-4D97-AF65-F5344CB8AC3E}">
        <p14:creationId xmlns:p14="http://schemas.microsoft.com/office/powerpoint/2010/main" val="4055592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1904824933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0937" y="1539445"/>
            <a:ext cx="7650607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Terminologias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alternativas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597586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4" y="2765596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6042" y="1108192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3828D25-C858-93DF-4D12-0027210F310E}"/>
              </a:ext>
            </a:extLst>
          </p:cNvPr>
          <p:cNvSpPr/>
          <p:nvPr/>
        </p:nvSpPr>
        <p:spPr>
          <a:xfrm>
            <a:off x="1419045" y="2136115"/>
            <a:ext cx="4075979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Knowledge representation (KR)</a:t>
            </a:r>
            <a:endParaRPr lang="pt-BR" sz="2000" dirty="0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70E9BAD-ED7F-268C-0748-0B682D507D08}"/>
              </a:ext>
            </a:extLst>
          </p:cNvPr>
          <p:cNvSpPr/>
          <p:nvPr/>
        </p:nvSpPr>
        <p:spPr>
          <a:xfrm>
            <a:off x="2195421" y="3257548"/>
            <a:ext cx="3989715" cy="86264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Ontologia</a:t>
            </a:r>
            <a:endParaRPr lang="pt-BR" sz="2000" dirty="0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601C627-4AF6-C5BD-2E0F-B7E8A7605FD5}"/>
              </a:ext>
            </a:extLst>
          </p:cNvPr>
          <p:cNvSpPr/>
          <p:nvPr/>
        </p:nvSpPr>
        <p:spPr>
          <a:xfrm>
            <a:off x="5495027" y="3785917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0218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Similaridades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Processo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abstração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identificação</a:t>
            </a:r>
            <a:r>
              <a:rPr lang="en-US" sz="2400" dirty="0">
                <a:latin typeface="Calibri"/>
                <a:cs typeface="Calibri"/>
              </a:rPr>
              <a:t> de </a:t>
            </a:r>
            <a:r>
              <a:rPr lang="en-US" sz="2400" dirty="0" err="1">
                <a:latin typeface="Calibri"/>
                <a:cs typeface="Calibri"/>
              </a:rPr>
              <a:t>componentes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Prove </a:t>
            </a:r>
            <a:r>
              <a:rPr lang="en-US" sz="2400" dirty="0" err="1">
                <a:latin typeface="Calibri"/>
                <a:cs typeface="Calibri"/>
              </a:rPr>
              <a:t>recursos</a:t>
            </a:r>
            <a:r>
              <a:rPr lang="en-US" sz="2400" dirty="0">
                <a:latin typeface="Calibri"/>
                <a:cs typeface="Calibri"/>
              </a:rPr>
              <a:t> para </a:t>
            </a: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de dados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11181496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9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9E9C2319-8F4D-BAA3-A69A-A2E668CEE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353" y="59058"/>
            <a:ext cx="1546285" cy="1035668"/>
          </a:xfrm>
          <a:prstGeom prst="rect">
            <a:avLst/>
          </a:prstGeom>
        </p:spPr>
      </p:pic>
      <p:pic>
        <p:nvPicPr>
          <p:cNvPr id="7" name="Imagem 8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1A1D667F-601E-90E8-BE69-2D95655E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8325" y="849400"/>
            <a:ext cx="1395324" cy="1622371"/>
          </a:xfrm>
          <a:prstGeom prst="rect">
            <a:avLst/>
          </a:prstGeom>
        </p:spPr>
      </p:pic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9301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2" name="Google Shape;231;g116d3f5ae16_1_0">
            <a:extLst>
              <a:ext uri="{FF2B5EF4-FFF2-40B4-BE49-F238E27FC236}">
                <a16:creationId xmlns:a16="http://schemas.microsoft.com/office/drawing/2014/main" id="{1A67F735-F715-9D32-04D8-8E63F50CFC5A}"/>
              </a:ext>
            </a:extLst>
          </p:cNvPr>
          <p:cNvSpPr txBox="1"/>
          <p:nvPr/>
        </p:nvSpPr>
        <p:spPr>
          <a:xfrm>
            <a:off x="565525" y="1481050"/>
            <a:ext cx="7855153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>
                <a:latin typeface="Calibri"/>
                <a:cs typeface="Calibri"/>
              </a:rPr>
              <a:t>KR</a:t>
            </a:r>
            <a:endParaRPr lang="pt-BR" dirty="0"/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Modelagem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semântica</a:t>
            </a:r>
            <a:r>
              <a:rPr lang="en-US" sz="2400" dirty="0">
                <a:latin typeface="Calibri"/>
                <a:cs typeface="Calibri"/>
              </a:rPr>
              <a:t> - </a:t>
            </a:r>
            <a:r>
              <a:rPr lang="en-US" sz="2400" dirty="0" err="1">
                <a:latin typeface="Calibri"/>
                <a:cs typeface="Calibri"/>
              </a:rPr>
              <a:t>mais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abrangente</a:t>
            </a:r>
            <a:r>
              <a:rPr lang="en-US" sz="2400" dirty="0">
                <a:latin typeface="Calibri"/>
                <a:cs typeface="Calibri"/>
              </a:rPr>
              <a:t>: </a:t>
            </a:r>
            <a:r>
              <a:rPr lang="en-US" sz="2400" dirty="0" err="1">
                <a:latin typeface="Calibri"/>
                <a:cs typeface="Calibri"/>
              </a:rPr>
              <a:t>regras</a:t>
            </a:r>
            <a:r>
              <a:rPr lang="en-US" sz="2400" dirty="0">
                <a:latin typeface="Calibri"/>
                <a:cs typeface="Calibri"/>
              </a:rPr>
              <a:t>, </a:t>
            </a:r>
            <a:r>
              <a:rPr lang="en-US" sz="2400" dirty="0" err="1">
                <a:latin typeface="Calibri"/>
                <a:cs typeface="Calibri"/>
              </a:rPr>
              <a:t>conhecimento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espacial</a:t>
            </a:r>
            <a:r>
              <a:rPr lang="en-US" sz="2400" dirty="0">
                <a:latin typeface="Calibri"/>
                <a:cs typeface="Calibri"/>
              </a:rPr>
              <a:t> e temporal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Reasoning mechanisms</a:t>
            </a:r>
          </a:p>
          <a:p>
            <a:pPr marL="342900" indent="-342900">
              <a:buChar char="•"/>
            </a:pPr>
            <a:r>
              <a:rPr lang="en-US" sz="2400" dirty="0">
                <a:latin typeface="Calibri"/>
                <a:cs typeface="Calibri"/>
              </a:rPr>
              <a:t>Mistura de </a:t>
            </a:r>
            <a:r>
              <a:rPr lang="en-US" sz="2400" dirty="0" err="1">
                <a:latin typeface="Calibri"/>
                <a:cs typeface="Calibri"/>
              </a:rPr>
              <a:t>instância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esquema</a:t>
            </a:r>
          </a:p>
          <a:p>
            <a:pPr marL="342900" indent="-342900">
              <a:buChar char="•"/>
            </a:pPr>
            <a:endParaRPr lang="en-US" sz="2400" dirty="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FC438C91-F43E-021D-434A-7D307F69E47E}"/>
              </a:ext>
            </a:extLst>
          </p:cNvPr>
          <p:cNvSpPr/>
          <p:nvPr/>
        </p:nvSpPr>
        <p:spPr>
          <a:xfrm>
            <a:off x="7338923" y="993115"/>
            <a:ext cx="1541971" cy="66854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Domínio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0490083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667552" y="2265511"/>
            <a:ext cx="2889847" cy="155275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Modelo</a:t>
            </a:r>
            <a:r>
              <a:rPr lang="en-US" sz="2000" dirty="0">
                <a:latin typeface="Calibri"/>
                <a:cs typeface="Calibri"/>
              </a:rPr>
              <a:t> de dados </a:t>
            </a:r>
            <a:r>
              <a:rPr lang="en-US" sz="2000" dirty="0" err="1">
                <a:latin typeface="Calibri"/>
                <a:cs typeface="Calibri"/>
              </a:rPr>
              <a:t>semântico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3733925822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Atribuição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/</a:t>
            </a:r>
            <a:r>
              <a:rPr lang="en-US" sz="2000" dirty="0" err="1">
                <a:latin typeface="Calibri"/>
                <a:cs typeface="Calibri"/>
              </a:rPr>
              <a:t>entidades</a:t>
            </a:r>
            <a:r>
              <a:rPr lang="en-US" sz="2000" dirty="0">
                <a:latin typeface="Calibri"/>
                <a:cs typeface="Calibri"/>
              </a:rPr>
              <a:t> a classes/</a:t>
            </a:r>
            <a:r>
              <a:rPr lang="en-US" sz="2000" dirty="0" err="1">
                <a:latin typeface="Calibri"/>
                <a:cs typeface="Calibri"/>
              </a:rPr>
              <a:t>tipo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entidade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6200000">
            <a:off x="3932778" y="242886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9E7021AA-5C01-B5AB-1553-84C6336790D4}"/>
              </a:ext>
            </a:extLst>
          </p:cNvPr>
          <p:cNvSpPr txBox="1"/>
          <p:nvPr/>
        </p:nvSpPr>
        <p:spPr>
          <a:xfrm>
            <a:off x="4604888" y="458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Propriedade de classes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AD15CCB-2BE0-EE99-096B-05CC949AB57E}"/>
              </a:ext>
            </a:extLst>
          </p:cNvPr>
          <p:cNvSpPr txBox="1"/>
          <p:nvPr/>
        </p:nvSpPr>
        <p:spPr>
          <a:xfrm>
            <a:off x="5499878" y="1019534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Objetos de exceção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9D19E18-A8A3-2B22-CF8A-B623A7B8D72D}"/>
              </a:ext>
            </a:extLst>
          </p:cNvPr>
          <p:cNvSpPr txBox="1"/>
          <p:nvPr/>
        </p:nvSpPr>
        <p:spPr>
          <a:xfrm>
            <a:off x="4054954" y="1332242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dirty="0"/>
              <a:t>Meta-</a:t>
            </a:r>
            <a:r>
              <a:rPr lang="pt-BR" dirty="0" err="1"/>
              <a:t>class</a:t>
            </a:r>
          </a:p>
        </p:txBody>
      </p:sp>
    </p:spTree>
    <p:extLst>
      <p:ext uri="{BB962C8B-B14F-4D97-AF65-F5344CB8AC3E}">
        <p14:creationId xmlns:p14="http://schemas.microsoft.com/office/powerpoint/2010/main" val="2379687135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266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Processo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abstrato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identificação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única</a:t>
            </a:r>
            <a:endParaRPr lang="pt-BR" dirty="0" err="1"/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673986" y="415415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5624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Refinamento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utilizando</a:t>
            </a:r>
            <a:r>
              <a:rPr lang="en-US" sz="2000" dirty="0">
                <a:latin typeface="Calibri"/>
                <a:cs typeface="Calibri"/>
              </a:rPr>
              <a:t> sub e </a:t>
            </a:r>
            <a:r>
              <a:rPr lang="en-US" sz="2000" dirty="0" err="1">
                <a:latin typeface="Calibri"/>
                <a:cs typeface="Calibri"/>
              </a:rPr>
              <a:t>superclasses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780000">
            <a:off x="3566156" y="825170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350403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Terminologias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68494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  <a:cs typeface="Calibri"/>
              </a:rPr>
              <a:t>Conceitos</a:t>
            </a:r>
            <a:r>
              <a:rPr lang="en-US" sz="2400" dirty="0">
                <a:latin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cs typeface="Calibri"/>
              </a:rPr>
              <a:t>abstratos</a:t>
            </a:r>
          </a:p>
          <a:p>
            <a:endParaRPr lang="en-US" sz="2400" dirty="0">
              <a:latin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Classificação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Instanciação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Identificação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Especialização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Generalização</a:t>
            </a: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  <a:cs typeface="Calibri"/>
              </a:rPr>
              <a:t>Agregação</a:t>
            </a:r>
            <a:r>
              <a:rPr lang="en-US" sz="2400" dirty="0">
                <a:latin typeface="Calibri"/>
                <a:cs typeface="Calibri"/>
              </a:rPr>
              <a:t> e </a:t>
            </a:r>
            <a:r>
              <a:rPr lang="en-US" sz="2400" dirty="0" err="1">
                <a:latin typeface="Calibri"/>
                <a:cs typeface="Calibri"/>
              </a:rPr>
              <a:t>Associação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E8417D0-AF15-CF32-B4D3-C1B4825D4FE8}"/>
              </a:ext>
            </a:extLst>
          </p:cNvPr>
          <p:cNvSpPr/>
          <p:nvPr/>
        </p:nvSpPr>
        <p:spPr>
          <a:xfrm>
            <a:off x="5495024" y="2006718"/>
            <a:ext cx="3148639" cy="258792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 err="1">
                <a:latin typeface="Calibri"/>
                <a:cs typeface="Calibri"/>
              </a:rPr>
              <a:t>Abstração</a:t>
            </a:r>
            <a:r>
              <a:rPr lang="en-US" sz="2000" dirty="0">
                <a:latin typeface="Calibri"/>
                <a:cs typeface="Calibri"/>
              </a:rPr>
              <a:t> para </a:t>
            </a:r>
            <a:r>
              <a:rPr lang="en-US" sz="2000" dirty="0" err="1">
                <a:latin typeface="Calibri"/>
                <a:cs typeface="Calibri"/>
              </a:rPr>
              <a:t>composição</a:t>
            </a:r>
            <a:r>
              <a:rPr lang="en-US" sz="2000" dirty="0">
                <a:latin typeface="Calibri"/>
                <a:cs typeface="Calibri"/>
              </a:rPr>
              <a:t> de </a:t>
            </a:r>
            <a:r>
              <a:rPr lang="en-US" sz="2000" dirty="0" err="1">
                <a:latin typeface="Calibri"/>
                <a:cs typeface="Calibri"/>
              </a:rPr>
              <a:t>objetos</a:t>
            </a:r>
            <a:r>
              <a:rPr lang="en-US" sz="2000" dirty="0">
                <a:latin typeface="Calibri"/>
                <a:cs typeface="Calibri"/>
              </a:rPr>
              <a:t> </a:t>
            </a:r>
            <a:r>
              <a:rPr lang="en-US" sz="2000" dirty="0" err="1">
                <a:latin typeface="Calibri"/>
                <a:cs typeface="Calibri"/>
              </a:rPr>
              <a:t>complexos</a:t>
            </a:r>
          </a:p>
        </p:txBody>
      </p:sp>
      <p:sp>
        <p:nvSpPr>
          <p:cNvPr id="2" name="Seta: Curva para a Esquerda 1">
            <a:extLst>
              <a:ext uri="{FF2B5EF4-FFF2-40B4-BE49-F238E27FC236}">
                <a16:creationId xmlns:a16="http://schemas.microsoft.com/office/drawing/2014/main" id="{64CE3FF3-2557-1704-5172-7CDFEAB2C3D5}"/>
              </a:ext>
            </a:extLst>
          </p:cNvPr>
          <p:cNvSpPr/>
          <p:nvPr/>
        </p:nvSpPr>
        <p:spPr>
          <a:xfrm rot="15360000">
            <a:off x="3652420" y="1030048"/>
            <a:ext cx="754811" cy="4011281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7883691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453398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Alimenta</a:t>
            </a:r>
            <a:r>
              <a:rPr lang="en-US" sz="2400" dirty="0">
                <a:latin typeface="Calibri"/>
              </a:rPr>
              <a:t> o BD com </a:t>
            </a:r>
            <a:r>
              <a:rPr lang="en-US" sz="2400" dirty="0" err="1">
                <a:latin typeface="Calibri"/>
              </a:rPr>
              <a:t>informações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sobre</a:t>
            </a:r>
            <a:r>
              <a:rPr lang="en-US" sz="2400" dirty="0">
                <a:latin typeface="Calibri"/>
              </a:rPr>
              <a:t> o </a:t>
            </a:r>
            <a:r>
              <a:rPr lang="en-US" sz="2400" dirty="0" err="1">
                <a:latin typeface="Calibri"/>
              </a:rPr>
              <a:t>domínio</a:t>
            </a:r>
            <a:r>
              <a:rPr lang="en-US" sz="2400" dirty="0">
                <a:latin typeface="Calibri"/>
              </a:rPr>
              <a:t>, </a:t>
            </a:r>
            <a:r>
              <a:rPr lang="en-US" sz="2400" dirty="0" err="1">
                <a:latin typeface="Calibri"/>
              </a:rPr>
              <a:t>suas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propriedades</a:t>
            </a:r>
            <a:r>
              <a:rPr lang="en-US" sz="2400" dirty="0">
                <a:latin typeface="Calibri"/>
              </a:rPr>
              <a:t> e </a:t>
            </a:r>
            <a:r>
              <a:rPr lang="en-US" sz="2400" dirty="0" err="1">
                <a:latin typeface="Calibri"/>
              </a:rPr>
              <a:t>relações</a:t>
            </a:r>
            <a:endParaRPr lang="en-US" sz="2400" dirty="0">
              <a:latin typeface="Calibri"/>
            </a:endParaRPr>
          </a:p>
        </p:txBody>
      </p:sp>
      <p:pic>
        <p:nvPicPr>
          <p:cNvPr id="5" name="Imagem 4" descr="Logotipo&#10;&#10;Descrição gerada automaticamente">
            <a:extLst>
              <a:ext uri="{FF2B5EF4-FFF2-40B4-BE49-F238E27FC236}">
                <a16:creationId xmlns:a16="http://schemas.microsoft.com/office/drawing/2014/main" id="{9EDA3844-80C6-3264-E8DB-AD48604059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98" y="700966"/>
            <a:ext cx="1600200" cy="1563400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C9559A7D-C5A9-98AB-069E-F1C97EAC7A69}"/>
              </a:ext>
            </a:extLst>
          </p:cNvPr>
          <p:cNvSpPr/>
          <p:nvPr/>
        </p:nvSpPr>
        <p:spPr>
          <a:xfrm>
            <a:off x="5236235" y="2696833"/>
            <a:ext cx="3364300" cy="398972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0" name="Diferente de 9">
            <a:extLst>
              <a:ext uri="{FF2B5EF4-FFF2-40B4-BE49-F238E27FC236}">
                <a16:creationId xmlns:a16="http://schemas.microsoft.com/office/drawing/2014/main" id="{AD894274-5D7E-DD2E-9D1D-1A1408893A8A}"/>
              </a:ext>
            </a:extLst>
          </p:cNvPr>
          <p:cNvSpPr/>
          <p:nvPr/>
        </p:nvSpPr>
        <p:spPr>
          <a:xfrm>
            <a:off x="6573328" y="3289898"/>
            <a:ext cx="690113" cy="517585"/>
          </a:xfrm>
          <a:prstGeom prst="mathNotEqual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6AF6E3C-05FA-B0FC-7336-C3F7F4D6D36F}"/>
              </a:ext>
            </a:extLst>
          </p:cNvPr>
          <p:cNvSpPr/>
          <p:nvPr/>
        </p:nvSpPr>
        <p:spPr>
          <a:xfrm>
            <a:off x="5257801" y="3936880"/>
            <a:ext cx="3364300" cy="3989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Open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34EC2380-79EF-7D57-1E37-09A84FF725C6}"/>
              </a:ext>
            </a:extLst>
          </p:cNvPr>
          <p:cNvSpPr/>
          <p:nvPr/>
        </p:nvSpPr>
        <p:spPr>
          <a:xfrm>
            <a:off x="696581" y="4411330"/>
            <a:ext cx="3579961" cy="377406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000" dirty="0">
                <a:latin typeface="Calibri"/>
                <a:cs typeface="Calibri"/>
              </a:rPr>
              <a:t>Semantic Web</a:t>
            </a:r>
            <a:endParaRPr lang="pt-BR" sz="2000" dirty="0" err="1"/>
          </a:p>
        </p:txBody>
      </p:sp>
    </p:spTree>
    <p:extLst>
      <p:ext uri="{BB962C8B-B14F-4D97-AF65-F5344CB8AC3E}">
        <p14:creationId xmlns:p14="http://schemas.microsoft.com/office/powerpoint/2010/main" val="18929636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Tradeoff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3678495D-1BCE-FDBC-9B0C-624012FC5A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1278" y="2189039"/>
            <a:ext cx="2743200" cy="154179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5BEC7EFC-360C-4378-1F5B-942F0D371BD8}"/>
              </a:ext>
            </a:extLst>
          </p:cNvPr>
          <p:cNvGrpSpPr/>
          <p:nvPr/>
        </p:nvGrpSpPr>
        <p:grpSpPr>
          <a:xfrm>
            <a:off x="906852" y="1747927"/>
            <a:ext cx="1990006" cy="2734035"/>
            <a:chOff x="906852" y="1747927"/>
            <a:chExt cx="1990006" cy="2734035"/>
          </a:xfrm>
        </p:grpSpPr>
        <p:pic>
          <p:nvPicPr>
            <p:cNvPr id="4" name="Gráfico 4" descr="Pasta com preenchimento sólido">
              <a:extLst>
                <a:ext uri="{FF2B5EF4-FFF2-40B4-BE49-F238E27FC236}">
                  <a16:creationId xmlns:a16="http://schemas.microsoft.com/office/drawing/2014/main" id="{57793D87-BCCE-F5F1-6442-B00EA12C5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89649" y="1747927"/>
              <a:ext cx="914400" cy="914400"/>
            </a:xfrm>
            <a:prstGeom prst="rect">
              <a:avLst/>
            </a:prstGeom>
          </p:spPr>
        </p:pic>
        <p:pic>
          <p:nvPicPr>
            <p:cNvPr id="5" name="Gráfico 5" descr="Baixar com preenchimento sólido">
              <a:extLst>
                <a:ext uri="{FF2B5EF4-FFF2-40B4-BE49-F238E27FC236}">
                  <a16:creationId xmlns:a16="http://schemas.microsoft.com/office/drawing/2014/main" id="{176594A1-638E-09B5-D4CC-C6DC20C9E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982458" y="2559349"/>
              <a:ext cx="914400" cy="914400"/>
            </a:xfrm>
            <a:prstGeom prst="rect">
              <a:avLst/>
            </a:prstGeom>
          </p:spPr>
        </p:pic>
        <p:pic>
          <p:nvPicPr>
            <p:cNvPr id="6" name="Gráfico 6" descr="Banco de dados com preenchimento sólido">
              <a:extLst>
                <a:ext uri="{FF2B5EF4-FFF2-40B4-BE49-F238E27FC236}">
                  <a16:creationId xmlns:a16="http://schemas.microsoft.com/office/drawing/2014/main" id="{12F33D67-00FE-EEA9-BF3A-9EA1ED6FBBC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06852" y="2874753"/>
              <a:ext cx="914400" cy="914400"/>
            </a:xfrm>
            <a:prstGeom prst="rect">
              <a:avLst/>
            </a:prstGeom>
          </p:spPr>
        </p:pic>
        <p:pic>
          <p:nvPicPr>
            <p:cNvPr id="7" name="Gráfico 7" descr="Sincronização com a nuvem estrutura de tópicos">
              <a:extLst>
                <a:ext uri="{FF2B5EF4-FFF2-40B4-BE49-F238E27FC236}">
                  <a16:creationId xmlns:a16="http://schemas.microsoft.com/office/drawing/2014/main" id="{92A4D4AE-5D0C-8EA9-03B3-334AE9027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362435" y="3567562"/>
              <a:ext cx="914400" cy="914400"/>
            </a:xfrm>
            <a:prstGeom prst="rect">
              <a:avLst/>
            </a:prstGeom>
          </p:spPr>
        </p:pic>
      </p:grpSp>
      <p:sp>
        <p:nvSpPr>
          <p:cNvPr id="9" name="Seta: para a Direita 8">
            <a:extLst>
              <a:ext uri="{FF2B5EF4-FFF2-40B4-BE49-F238E27FC236}">
                <a16:creationId xmlns:a16="http://schemas.microsoft.com/office/drawing/2014/main" id="{4243A7BC-5AC7-EAEC-CC27-3F1FD3543E72}"/>
              </a:ext>
            </a:extLst>
          </p:cNvPr>
          <p:cNvSpPr/>
          <p:nvPr/>
        </p:nvSpPr>
        <p:spPr>
          <a:xfrm>
            <a:off x="3392683" y="2793103"/>
            <a:ext cx="2178168" cy="6361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C8EA0A1-89D1-4061-A3A0-56A586DC1CE3}"/>
              </a:ext>
            </a:extLst>
          </p:cNvPr>
          <p:cNvSpPr txBox="1"/>
          <p:nvPr/>
        </p:nvSpPr>
        <p:spPr>
          <a:xfrm>
            <a:off x="3343275" y="2486025"/>
            <a:ext cx="22363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600"/>
              <a:t>INSERT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B7279469-B964-575F-28B0-C809EC483E43}"/>
              </a:ext>
            </a:extLst>
          </p:cNvPr>
          <p:cNvSpPr/>
          <p:nvPr/>
        </p:nvSpPr>
        <p:spPr>
          <a:xfrm>
            <a:off x="912242" y="4378984"/>
            <a:ext cx="2641838" cy="463670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Disponibilidade</a:t>
            </a:r>
            <a:endParaRPr lang="pt-BR"/>
          </a:p>
        </p:txBody>
      </p:sp>
      <p:sp>
        <p:nvSpPr>
          <p:cNvPr id="11" name="Sinal de Multiplicação 10">
            <a:extLst>
              <a:ext uri="{FF2B5EF4-FFF2-40B4-BE49-F238E27FC236}">
                <a16:creationId xmlns:a16="http://schemas.microsoft.com/office/drawing/2014/main" id="{2BA45B2F-7266-FF82-2248-17D3CA8C29EB}"/>
              </a:ext>
            </a:extLst>
          </p:cNvPr>
          <p:cNvSpPr/>
          <p:nvPr/>
        </p:nvSpPr>
        <p:spPr>
          <a:xfrm>
            <a:off x="4257675" y="4101321"/>
            <a:ext cx="916556" cy="916556"/>
          </a:xfrm>
          <a:prstGeom prst="mathMultiply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BCD09717-34D8-A940-2521-E05AE2BE25F7}"/>
              </a:ext>
            </a:extLst>
          </p:cNvPr>
          <p:cNvSpPr/>
          <p:nvPr/>
        </p:nvSpPr>
        <p:spPr>
          <a:xfrm>
            <a:off x="5689120" y="4378984"/>
            <a:ext cx="2641838" cy="463670"/>
          </a:xfrm>
          <a:prstGeom prst="roundRect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Tempo de gravação</a:t>
            </a:r>
            <a:endParaRPr lang="pt-BR"/>
          </a:p>
        </p:txBody>
      </p:sp>
      <p:pic>
        <p:nvPicPr>
          <p:cNvPr id="13" name="Gráfico 13" descr="Relógio com preenchimento sólido">
            <a:extLst>
              <a:ext uri="{FF2B5EF4-FFF2-40B4-BE49-F238E27FC236}">
                <a16:creationId xmlns:a16="http://schemas.microsoft.com/office/drawing/2014/main" id="{F363F173-13AE-4010-1095-1D6ECADE4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085272" y="1467570"/>
            <a:ext cx="914400" cy="914400"/>
          </a:xfrm>
          <a:prstGeom prst="rect">
            <a:avLst/>
          </a:prstGeom>
        </p:spPr>
      </p:pic>
      <p:pic>
        <p:nvPicPr>
          <p:cNvPr id="14" name="Gráfico 14" descr="Ampulheta concluída estrutura de tópicos">
            <a:extLst>
              <a:ext uri="{FF2B5EF4-FFF2-40B4-BE49-F238E27FC236}">
                <a16:creationId xmlns:a16="http://schemas.microsoft.com/office/drawing/2014/main" id="{1CAE4153-E1F0-07DE-3371-6C7A8A95655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8081" y="1200689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6FE7E1C1-AD6E-10D5-E233-AE783FD6E5D0}"/>
              </a:ext>
            </a:extLst>
          </p:cNvPr>
          <p:cNvSpPr txBox="1"/>
          <p:nvPr/>
        </p:nvSpPr>
        <p:spPr>
          <a:xfrm>
            <a:off x="4898726" y="935967"/>
            <a:ext cx="1794295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err="1"/>
              <a:t>Clock</a:t>
            </a:r>
            <a:r>
              <a:rPr lang="pt-BR"/>
              <a:t> do sistema</a:t>
            </a:r>
          </a:p>
        </p:txBody>
      </p:sp>
    </p:spTree>
    <p:extLst>
      <p:ext uri="{BB962C8B-B14F-4D97-AF65-F5344CB8AC3E}">
        <p14:creationId xmlns:p14="http://schemas.microsoft.com/office/powerpoint/2010/main" val="4066534216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2;g116d3f5ae16_1_0">
            <a:extLst>
              <a:ext uri="{FF2B5EF4-FFF2-40B4-BE49-F238E27FC236}">
                <a16:creationId xmlns:a16="http://schemas.microsoft.com/office/drawing/2014/main" id="{B5C4FDDA-4E66-057C-7A50-03F0573044CB}"/>
              </a:ext>
            </a:extLst>
          </p:cNvPr>
          <p:cNvSpPr txBox="1"/>
          <p:nvPr/>
        </p:nvSpPr>
        <p:spPr>
          <a:xfrm>
            <a:off x="565525" y="636550"/>
            <a:ext cx="383308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Ontologia</a:t>
            </a:r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13B2330D-5092-E351-724E-E82886CDF417}"/>
              </a:ext>
            </a:extLst>
          </p:cNvPr>
          <p:cNvSpPr txBox="1"/>
          <p:nvPr/>
        </p:nvSpPr>
        <p:spPr>
          <a:xfrm>
            <a:off x="565525" y="1481050"/>
            <a:ext cx="7714974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dirty="0" err="1">
                <a:latin typeface="Calibri"/>
              </a:rPr>
              <a:t>Descrição</a:t>
            </a:r>
            <a:r>
              <a:rPr lang="en-US" sz="2400" dirty="0">
                <a:latin typeface="Calibri"/>
              </a:rPr>
              <a:t>:</a:t>
            </a:r>
            <a:endParaRPr lang="en-US" sz="2400"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Thesaurus 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x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>
                <a:latin typeface="Calibri"/>
              </a:rPr>
              <a:t>Taxonomy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relacionamento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com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estruturas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Esquema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detalhado</a:t>
            </a:r>
            <a:r>
              <a:rPr lang="en-US" sz="2400" dirty="0">
                <a:latin typeface="Calibri"/>
              </a:rPr>
              <a:t> –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descrição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  <a:p>
            <a:pPr marL="342900" indent="-342900">
              <a:buChar char="•"/>
            </a:pPr>
            <a:r>
              <a:rPr lang="en-US" sz="2400" dirty="0" err="1">
                <a:latin typeface="Calibri"/>
              </a:rPr>
              <a:t>Lógica</a:t>
            </a:r>
            <a:r>
              <a:rPr lang="en-US" sz="2400" dirty="0">
                <a:latin typeface="Calibri"/>
              </a:rPr>
              <a:t> </a:t>
            </a:r>
            <a:r>
              <a:rPr lang="en-US" sz="2400" dirty="0" err="1">
                <a:latin typeface="Calibri"/>
              </a:rPr>
              <a:t>teórica</a:t>
            </a:r>
            <a:r>
              <a:rPr lang="en-US" sz="2400" dirty="0">
                <a:latin typeface="Calibri"/>
              </a:rPr>
              <a:t> </a:t>
            </a:r>
            <a:r>
              <a:rPr lang="en-US" sz="2400" dirty="0">
                <a:latin typeface="Calibri"/>
                <a:cs typeface="Calibri"/>
              </a:rPr>
              <a:t>–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 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lógica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matemática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para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definição</a:t>
            </a:r>
            <a:r>
              <a:rPr lang="en-US" sz="2400" dirty="0">
                <a:solidFill>
                  <a:schemeClr val="tx2">
                    <a:lumMod val="75000"/>
                  </a:schemeClr>
                </a:solidFill>
                <a:latin typeface="Calibri"/>
              </a:rPr>
              <a:t> de </a:t>
            </a:r>
            <a:r>
              <a:rPr lang="en-US" sz="2400" dirty="0" err="1">
                <a:solidFill>
                  <a:schemeClr val="tx2">
                    <a:lumMod val="75000"/>
                  </a:schemeClr>
                </a:solidFill>
                <a:latin typeface="Calibri"/>
              </a:rPr>
              <a:t>conceitos</a:t>
            </a:r>
            <a:endParaRPr lang="en-US" sz="2400" dirty="0">
              <a:solidFill>
                <a:schemeClr val="tx2">
                  <a:lumMod val="75000"/>
                </a:scheme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53681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116295da5bc_1_94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2400" b="0" i="0" u="none" strike="noStrike" cap="none">
                <a:solidFill>
                  <a:srgbClr val="A5A5A5"/>
                </a:solidFill>
                <a:ea typeface="Calibri"/>
                <a:sym typeface="Calibri"/>
              </a:rPr>
              <a:t>// 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Design e </a:t>
            </a:r>
            <a:r>
              <a:rPr lang="en-US" sz="2400" err="1">
                <a:solidFill>
                  <a:srgbClr val="A5A5A5"/>
                </a:solidFill>
                <a:ea typeface="Calibri"/>
                <a:sym typeface="Calibri"/>
              </a:rPr>
              <a:t>Projeto</a:t>
            </a:r>
            <a:r>
              <a:rPr lang="en-US" sz="2400">
                <a:solidFill>
                  <a:srgbClr val="A5A5A5"/>
                </a:solidFill>
                <a:ea typeface="Calibri"/>
                <a:sym typeface="Calibri"/>
              </a:rPr>
              <a:t> de Banco de dados</a:t>
            </a:r>
            <a:endParaRPr lang="pt-BR"/>
          </a:p>
        </p:txBody>
      </p:sp>
      <p:sp>
        <p:nvSpPr>
          <p:cNvPr id="251" name="Google Shape;251;g116295da5bc_1_94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2" name="Google Shape;252;g116295da5bc_1_94"/>
          <p:cNvSpPr txBox="1"/>
          <p:nvPr/>
        </p:nvSpPr>
        <p:spPr>
          <a:xfrm>
            <a:off x="565525" y="1526771"/>
            <a:ext cx="7669093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Banco da Dados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53" name="Google Shape;253;g116295da5bc_1_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g116295da5bc_1_9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1280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3831169F-777C-6138-7D12-3910FD468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984550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752115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4" descr="Gráfico&#10;&#10;Descrição gerada automaticamente">
            <a:extLst>
              <a:ext uri="{FF2B5EF4-FFF2-40B4-BE49-F238E27FC236}">
                <a16:creationId xmlns:a16="http://schemas.microsoft.com/office/drawing/2014/main" id="{CC099F5E-291D-35CB-98E9-FDF8D84A54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9381" y="1646227"/>
            <a:ext cx="3061503" cy="216211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Levantamento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Requisitos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ER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Modelo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Relacional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3405850" y="4031606"/>
            <a:ext cx="2560898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>
                <a:cs typeface="Arial"/>
              </a:rPr>
              <a:t>UNIVERSIDADE</a:t>
            </a:r>
            <a:endParaRPr lang="pt-BR" dirty="0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E6C7902-8BEE-C6AE-1AB4-8CFB713062D6}"/>
              </a:ext>
            </a:extLst>
          </p:cNvPr>
          <p:cNvSpPr/>
          <p:nvPr/>
        </p:nvSpPr>
        <p:spPr>
          <a:xfrm>
            <a:off x="6219944" y="4031606"/>
            <a:ext cx="236557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ECOMMERCE</a:t>
            </a:r>
            <a:endParaRPr lang="pt-BR"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1B4C9E-69D5-34D9-6268-DAEF0C450A90}"/>
              </a:ext>
            </a:extLst>
          </p:cNvPr>
          <p:cNvSpPr/>
          <p:nvPr/>
        </p:nvSpPr>
        <p:spPr>
          <a:xfrm>
            <a:off x="562819" y="4031606"/>
            <a:ext cx="2589836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7278143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017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 Serviço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3716564722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empresa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demandam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helpdesk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Essas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ações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convertidas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496528" y="4082245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96469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62620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b="1" dirty="0" err="1">
                <a:solidFill>
                  <a:srgbClr val="040A24"/>
                </a:solidFill>
                <a:latin typeface="Calibri"/>
                <a:cs typeface="Calibri"/>
              </a:rPr>
              <a:t>Contexto</a:t>
            </a:r>
            <a:r>
              <a:rPr lang="en-US" sz="2000" b="1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convertido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realizado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técnico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Após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finalização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arquivada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706319" y="4226929"/>
            <a:ext cx="2850265" cy="71618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pic>
        <p:nvPicPr>
          <p:cNvPr id="2" name="Imagem 2" descr="Ícone&#10;&#10;Descrição gerada automaticamente">
            <a:extLst>
              <a:ext uri="{FF2B5EF4-FFF2-40B4-BE49-F238E27FC236}">
                <a16:creationId xmlns:a16="http://schemas.microsoft.com/office/drawing/2014/main" id="{8E5AFF4F-D443-F125-4FF7-E65E90151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862" y="1648532"/>
            <a:ext cx="2034251" cy="194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0805504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5944512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Responsável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Serviço</a:t>
            </a:r>
            <a:endParaRPr lang="en-US" dirty="0"/>
          </a:p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Relacionamentos</a:t>
            </a:r>
            <a:endParaRPr lang="en-US" sz="24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Solicita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Analisa,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Arquiva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22067" y="3185207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77989315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Banco de Dados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CA0BB96F-83CB-CB81-D1D4-7F6974B8582A}"/>
              </a:ext>
            </a:extLst>
          </p:cNvPr>
          <p:cNvSpPr/>
          <p:nvPr/>
        </p:nvSpPr>
        <p:spPr>
          <a:xfrm>
            <a:off x="5843633" y="4306641"/>
            <a:ext cx="2785158" cy="39064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Ordem de serviço</a:t>
            </a:r>
            <a:endParaRPr lang="pt-BR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29D4BEF0-7751-5280-3A4D-7C6697AAA0DB}"/>
              </a:ext>
            </a:extLst>
          </p:cNvPr>
          <p:cNvGrpSpPr/>
          <p:nvPr/>
        </p:nvGrpSpPr>
        <p:grpSpPr>
          <a:xfrm>
            <a:off x="720306" y="1626702"/>
            <a:ext cx="7002935" cy="2462326"/>
            <a:chOff x="720306" y="1626702"/>
            <a:chExt cx="7002935" cy="2462326"/>
          </a:xfrm>
        </p:grpSpPr>
        <p:pic>
          <p:nvPicPr>
            <p:cNvPr id="2" name="Imagem 2" descr="Diagrama&#10;&#10;Descrição gerada automaticamente">
              <a:extLst>
                <a:ext uri="{FF2B5EF4-FFF2-40B4-BE49-F238E27FC236}">
                  <a16:creationId xmlns:a16="http://schemas.microsoft.com/office/drawing/2014/main" id="{E2BCAD28-1B7D-C9F6-6202-55993BD0F8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34" t="4455" r="4488" b="4950"/>
            <a:stretch/>
          </p:blipFill>
          <p:spPr>
            <a:xfrm>
              <a:off x="720306" y="1626702"/>
              <a:ext cx="7002935" cy="2462326"/>
            </a:xfrm>
            <a:prstGeom prst="rect">
              <a:avLst/>
            </a:prstGeom>
          </p:spPr>
        </p:pic>
        <p:sp>
          <p:nvSpPr>
            <p:cNvPr id="3" name="Retângulo 2">
              <a:extLst>
                <a:ext uri="{FF2B5EF4-FFF2-40B4-BE49-F238E27FC236}">
                  <a16:creationId xmlns:a16="http://schemas.microsoft.com/office/drawing/2014/main" id="{2FB6D665-A4B0-17E0-03D2-143B49B903A6}"/>
                </a:ext>
              </a:extLst>
            </p:cNvPr>
            <p:cNvSpPr/>
            <p:nvPr/>
          </p:nvSpPr>
          <p:spPr>
            <a:xfrm>
              <a:off x="3877574" y="3483993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sz="1050" dirty="0">
                  <a:cs typeface="Arial"/>
                </a:rPr>
                <a:t>Responsável</a:t>
              </a: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4F04C787-F151-6300-87AE-178186A45998}"/>
                </a:ext>
              </a:extLst>
            </p:cNvPr>
            <p:cNvSpPr/>
            <p:nvPr/>
          </p:nvSpPr>
          <p:spPr>
            <a:xfrm>
              <a:off x="1073989" y="1715578"/>
              <a:ext cx="1024386" cy="506802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Cliente</a:t>
              </a:r>
            </a:p>
          </p:txBody>
        </p:sp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E4D17382-553B-975E-4331-B99F045B8343}"/>
                </a:ext>
              </a:extLst>
            </p:cNvPr>
            <p:cNvSpPr/>
            <p:nvPr/>
          </p:nvSpPr>
          <p:spPr>
            <a:xfrm>
              <a:off x="3877573" y="1747926"/>
              <a:ext cx="862641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Pedido</a:t>
              </a:r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28634639-211A-963D-CC8A-9E248FB8A28C}"/>
                </a:ext>
              </a:extLst>
            </p:cNvPr>
            <p:cNvSpPr/>
            <p:nvPr/>
          </p:nvSpPr>
          <p:spPr>
            <a:xfrm>
              <a:off x="6551762" y="3483992"/>
              <a:ext cx="959688" cy="474453"/>
            </a:xfrm>
            <a:prstGeom prst="rect">
              <a:avLst/>
            </a:prstGeom>
            <a:solidFill>
              <a:srgbClr val="91E3E3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050" dirty="0">
                  <a:cs typeface="Arial"/>
                </a:rPr>
                <a:t>Ordem de serviço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2919247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9410356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287916"/>
              </p:ext>
            </p:extLst>
          </p:nvPr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30256461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3316089140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354620" y="3039160"/>
            <a:ext cx="2170935" cy="84012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Ensino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4A29F57-5E74-51FF-01D1-209BF18C9272}"/>
              </a:ext>
            </a:extLst>
          </p:cNvPr>
          <p:cNvSpPr/>
          <p:nvPr/>
        </p:nvSpPr>
        <p:spPr>
          <a:xfrm>
            <a:off x="3448847" y="1971641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Professor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B408638-EB0F-43FC-F5DD-C0D6BBB8EF02}"/>
              </a:ext>
            </a:extLst>
          </p:cNvPr>
          <p:cNvSpPr/>
          <p:nvPr/>
        </p:nvSpPr>
        <p:spPr>
          <a:xfrm>
            <a:off x="6166167" y="4311556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Aluno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E34EEB6-B5A9-775E-DA8B-21251CEA942B}"/>
              </a:ext>
            </a:extLst>
          </p:cNvPr>
          <p:cNvSpPr/>
          <p:nvPr/>
        </p:nvSpPr>
        <p:spPr>
          <a:xfrm>
            <a:off x="6133818" y="1432489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Curso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E290FD3E-D25A-BC0F-6B6A-5C7DB6831E50}"/>
              </a:ext>
            </a:extLst>
          </p:cNvPr>
          <p:cNvSpPr/>
          <p:nvPr/>
        </p:nvSpPr>
        <p:spPr>
          <a:xfrm>
            <a:off x="3017527" y="4117463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Disciplina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F6E2102-B88E-F575-83AB-1291325072BB}"/>
              </a:ext>
            </a:extLst>
          </p:cNvPr>
          <p:cNvSpPr/>
          <p:nvPr/>
        </p:nvSpPr>
        <p:spPr>
          <a:xfrm>
            <a:off x="6791583" y="2284348"/>
            <a:ext cx="1674917" cy="50584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Coordenação</a:t>
            </a:r>
          </a:p>
        </p:txBody>
      </p:sp>
    </p:spTree>
    <p:extLst>
      <p:ext uri="{BB962C8B-B14F-4D97-AF65-F5344CB8AC3E}">
        <p14:creationId xmlns:p14="http://schemas.microsoft.com/office/powerpoint/2010/main" val="2806353907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diversos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matriculados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graduação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).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fazer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externa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internamente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horas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complementares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95510071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EA4E60"/>
                </a:solidFill>
                <a:latin typeface="Calibri"/>
                <a:cs typeface="Calibri"/>
              </a:rPr>
              <a:t>Alunos</a:t>
            </a:r>
            <a:endParaRPr lang="en-US" sz="2400" b="1">
              <a:solidFill>
                <a:srgbClr val="EA4E6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quanto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número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matérias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puxadas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houver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sobreposição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horário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  <a:endParaRPr lang="en-US" sz="2000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submetidos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semestre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Eventuais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tratados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nota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prova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2930927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professor.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apenas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professor.</a:t>
            </a:r>
            <a:endParaRPr lang="en-US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Algumas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pré-requisito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24251492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002060"/>
                </a:solidFill>
                <a:latin typeface="Calibri"/>
                <a:cs typeface="Calibri"/>
              </a:rPr>
              <a:t>Disciplinas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comuns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Cálculo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1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ciclo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vida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é semestral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517437714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0070C0"/>
                </a:solidFill>
                <a:latin typeface="Calibri"/>
                <a:cs typeface="Calibri"/>
              </a:rPr>
              <a:t>Professores</a:t>
            </a:r>
            <a:endParaRPr lang="en-US" sz="2400" b="1">
              <a:solidFill>
                <a:srgbClr val="0070C0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professores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ministram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disciplinas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associados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coordenações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respectivos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cursos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Ex: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Computação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Física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Engenharia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259274366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Perguntas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: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Quais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aluno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professor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guardar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Qual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média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aprovação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Haverá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restrição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diferentes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visões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?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…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98800646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–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Escopo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de  E-commerce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F34B31CA-E011-39A7-FCF8-88E271E47B6C}"/>
              </a:ext>
            </a:extLst>
          </p:cNvPr>
          <p:cNvSpPr txBox="1"/>
          <p:nvPr/>
        </p:nvSpPr>
        <p:spPr>
          <a:xfrm>
            <a:off x="5928504" y="3917471"/>
            <a:ext cx="3055907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 b="1">
                <a:solidFill>
                  <a:srgbClr val="FFFFFF"/>
                </a:solidFill>
                <a:latin typeface="Century Gothic"/>
              </a:rPr>
              <a:t>ER Model</a:t>
            </a:r>
          </a:p>
        </p:txBody>
      </p:sp>
    </p:spTree>
    <p:extLst>
      <p:ext uri="{BB962C8B-B14F-4D97-AF65-F5344CB8AC3E}">
        <p14:creationId xmlns:p14="http://schemas.microsoft.com/office/powerpoint/2010/main" val="122057885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</p:spTree>
    <p:extLst>
      <p:ext uri="{BB962C8B-B14F-4D97-AF65-F5344CB8AC3E}">
        <p14:creationId xmlns:p14="http://schemas.microsoft.com/office/powerpoint/2010/main" val="1709584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88482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Falando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...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449528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B194930-BB57-83A8-B67F-94EF44F59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742122"/>
            <a:ext cx="2419709" cy="2398143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FE87F29A-DB6D-A06E-E7CF-8D9FB084E99D}"/>
              </a:ext>
            </a:extLst>
          </p:cNvPr>
          <p:cNvSpPr/>
          <p:nvPr/>
        </p:nvSpPr>
        <p:spPr>
          <a:xfrm>
            <a:off x="583703" y="1747842"/>
            <a:ext cx="2545898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 dirty="0">
                <a:latin typeface="Calibri"/>
                <a:cs typeface="Arial"/>
              </a:rPr>
              <a:t>Qual o escopo?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C453A96-2B86-5B54-2158-5606BFE2AB30}"/>
              </a:ext>
            </a:extLst>
          </p:cNvPr>
          <p:cNvSpPr/>
          <p:nvPr/>
        </p:nvSpPr>
        <p:spPr>
          <a:xfrm>
            <a:off x="4912744" y="4325068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Pedido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E4A39A5-CABB-D5E6-3E79-566E8F43AF06}"/>
              </a:ext>
            </a:extLst>
          </p:cNvPr>
          <p:cNvSpPr/>
          <p:nvPr/>
        </p:nvSpPr>
        <p:spPr>
          <a:xfrm>
            <a:off x="2227772" y="3742785"/>
            <a:ext cx="1736064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Cliente</a:t>
            </a:r>
            <a:endParaRPr lang="pt-BR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DF901510-D217-9D76-CED1-B5833888646B}"/>
              </a:ext>
            </a:extLst>
          </p:cNvPr>
          <p:cNvSpPr/>
          <p:nvPr/>
        </p:nvSpPr>
        <p:spPr>
          <a:xfrm>
            <a:off x="3748177" y="1974370"/>
            <a:ext cx="1660583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Produto</a:t>
            </a:r>
            <a:endParaRPr lang="pt-BR" dirty="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50048784-E28F-5F04-608A-8A04E97407BA}"/>
              </a:ext>
            </a:extLst>
          </p:cNvPr>
          <p:cNvSpPr/>
          <p:nvPr/>
        </p:nvSpPr>
        <p:spPr>
          <a:xfrm>
            <a:off x="6896819" y="1747926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Estoque</a:t>
            </a:r>
            <a:endParaRPr lang="pt-BR" dirty="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CBC2BE2-B74A-85BC-F6C5-A069445C04B7}"/>
              </a:ext>
            </a:extLst>
          </p:cNvPr>
          <p:cNvSpPr/>
          <p:nvPr/>
        </p:nvSpPr>
        <p:spPr>
          <a:xfrm>
            <a:off x="7317357" y="3796700"/>
            <a:ext cx="1606668" cy="560717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Fornecedor</a:t>
            </a:r>
            <a:endParaRPr lang="pt-BR" dirty="0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359A0E4-63CB-4F7C-F2E1-6A27B42D8B5E}"/>
              </a:ext>
            </a:extLst>
          </p:cNvPr>
          <p:cNvSpPr/>
          <p:nvPr/>
        </p:nvSpPr>
        <p:spPr>
          <a:xfrm>
            <a:off x="4537931" y="3049943"/>
            <a:ext cx="2365030" cy="656809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Venda de produtos</a:t>
            </a:r>
          </a:p>
        </p:txBody>
      </p:sp>
    </p:spTree>
    <p:extLst>
      <p:ext uri="{BB962C8B-B14F-4D97-AF65-F5344CB8AC3E}">
        <p14:creationId xmlns:p14="http://schemas.microsoft.com/office/powerpoint/2010/main" val="3515654655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>
                <a:solidFill>
                  <a:srgbClr val="EA4E60"/>
                </a:solidFill>
                <a:latin typeface="Calibri"/>
                <a:cs typeface="Calibri"/>
              </a:rPr>
              <a:t>Produto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única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plataforma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online.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Contudo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estes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vendedores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distintos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(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terceiros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fornecedor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707683310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- </a:t>
            </a:r>
            <a:r>
              <a:rPr lang="en-US" sz="2400" b="1" dirty="0" err="1">
                <a:solidFill>
                  <a:srgbClr val="1E4F14"/>
                </a:solidFill>
                <a:latin typeface="Calibri"/>
                <a:cs typeface="Calibri"/>
              </a:rPr>
              <a:t>Cliente</a:t>
            </a:r>
            <a:endParaRPr lang="en-US" sz="2400" b="1">
              <a:solidFill>
                <a:srgbClr val="1E4F1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cadastrar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no site com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seu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CPF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CNPJ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determinar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valor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frete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. Este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tem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período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carência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devolução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32137808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alibri"/>
                <a:cs typeface="Calibri"/>
              </a:rPr>
              <a:t>Pedido</a:t>
            </a:r>
            <a:endParaRPr lang="en-US" sz="2400" b="1">
              <a:solidFill>
                <a:schemeClr val="accent1">
                  <a:lumMod val="60000"/>
                  <a:lumOff val="40000"/>
                </a:schemeClr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criados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compra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e status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endParaRPr lang="en-US" sz="20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Um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produto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compoem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pedido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cancelado</a:t>
            </a:r>
            <a:endParaRPr lang="en-US" sz="20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889214916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E-commerce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Narrativa</a:t>
            </a:r>
            <a:r>
              <a:rPr lang="en-US" sz="2400" b="1" dirty="0">
                <a:solidFill>
                  <a:srgbClr val="040A24"/>
                </a:solidFill>
                <a:latin typeface="Calibri"/>
                <a:cs typeface="Calibri"/>
              </a:rPr>
              <a:t> – </a:t>
            </a:r>
            <a:r>
              <a:rPr lang="en-US" sz="2400" b="1" dirty="0" err="1">
                <a:solidFill>
                  <a:srgbClr val="7030A0"/>
                </a:solidFill>
                <a:latin typeface="Calibri"/>
                <a:cs typeface="Calibri"/>
              </a:rPr>
              <a:t>Fornecedor</a:t>
            </a:r>
            <a:r>
              <a:rPr lang="en-US" sz="2400" b="1" dirty="0">
                <a:solidFill>
                  <a:srgbClr val="7030A0"/>
                </a:solidFill>
                <a:latin typeface="Calibri"/>
                <a:cs typeface="Calibri"/>
              </a:rPr>
              <a:t> &amp; estoque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Vamos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pensar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cs typeface="Calibri"/>
              </a:rPr>
              <a:t>juntos</a:t>
            </a:r>
            <a:r>
              <a:rPr lang="en-US" sz="2000" dirty="0">
                <a:solidFill>
                  <a:srgbClr val="040A24"/>
                </a:solidFill>
                <a:latin typeface="Calibri"/>
                <a:cs typeface="Calibri"/>
              </a:rPr>
              <a:t> 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990082413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48367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1: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Replique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melhore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!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3155308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Universidade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481050"/>
            <a:ext cx="7601139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cs typeface="Calibri"/>
              </a:rPr>
              <a:t>Refinando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PJ e PF – Uma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PJ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PF, mas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duas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informações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– Pode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cadastrado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forma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pagamento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Entrega –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rastreio</a:t>
            </a:r>
            <a:endParaRPr lang="en-US" dirty="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670148" y="4537999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740975027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2" descr="Diagrama&#10;&#10;Descrição gerada automaticamente">
            <a:extLst>
              <a:ext uri="{FF2B5EF4-FFF2-40B4-BE49-F238E27FC236}">
                <a16:creationId xmlns:a16="http://schemas.microsoft.com/office/drawing/2014/main" id="{B691DE00-363E-01EC-C085-F98333DAC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043" y="3406894"/>
            <a:ext cx="2753983" cy="1543051"/>
          </a:xfrm>
          <a:prstGeom prst="rect">
            <a:avLst/>
          </a:prstGeom>
        </p:spPr>
      </p:pic>
      <p:sp>
        <p:nvSpPr>
          <p:cNvPr id="196" name="Google Shape;196;p5"/>
          <p:cNvSpPr txBox="1"/>
          <p:nvPr/>
        </p:nvSpPr>
        <p:spPr>
          <a:xfrm>
            <a:off x="707805" y="1711973"/>
            <a:ext cx="758072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 2: </a:t>
            </a:r>
            <a:r>
              <a:rPr lang="en-US" sz="5400" b="1" dirty="0" err="1">
                <a:solidFill>
                  <a:srgbClr val="EA4E60"/>
                </a:solidFill>
                <a:latin typeface="Century Gothic"/>
              </a:rPr>
              <a:t>Modelando</a:t>
            </a:r>
            <a:r>
              <a:rPr lang="en-US" sz="5400" b="1" dirty="0">
                <a:solidFill>
                  <a:srgbClr val="EA4E60"/>
                </a:solidFill>
                <a:latin typeface="Century Gothic"/>
              </a:rPr>
              <a:t> do zero</a:t>
            </a:r>
            <a:endParaRPr lang="pt-BR" dirty="0"/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300156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017416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Sistema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controle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gerenciamento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ordens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mecânica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levam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à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oficina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mêcanica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consertados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passarem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revisões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periódicas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veículo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designado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identifica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executados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preenche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 com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entrega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854414348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 OS,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calcula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consultando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-se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referência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-de-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obra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valor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também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irá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a OS</a:t>
            </a: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O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cliente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autoriza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execução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equipe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avalia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executa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504782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29CE770-800C-75AF-F792-D2EBC0C18BC4}"/>
              </a:ext>
            </a:extLst>
          </p:cNvPr>
          <p:cNvGrpSpPr/>
          <p:nvPr/>
        </p:nvGrpSpPr>
        <p:grpSpPr>
          <a:xfrm>
            <a:off x="668349" y="1637418"/>
            <a:ext cx="7887316" cy="3122732"/>
            <a:chOff x="668349" y="1668034"/>
            <a:chExt cx="7887316" cy="3122732"/>
          </a:xfrm>
        </p:grpSpPr>
        <p:sp>
          <p:nvSpPr>
            <p:cNvPr id="183" name="Google Shape;183;p17"/>
            <p:cNvSpPr txBox="1"/>
            <p:nvPr/>
          </p:nvSpPr>
          <p:spPr>
            <a:xfrm>
              <a:off x="678554" y="1668034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800" b="1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b="1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endParaRPr sz="2800" b="1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7"/>
            <p:cNvSpPr/>
            <p:nvPr/>
          </p:nvSpPr>
          <p:spPr>
            <a:xfrm>
              <a:off x="2273534" y="1725179"/>
              <a:ext cx="6282131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</a:rPr>
                <a:t>Introdução</a:t>
              </a:r>
              <a:r>
                <a:rPr lang="en-US" sz="2400">
                  <a:latin typeface="Calibri"/>
                </a:rPr>
                <a:t> à </a:t>
              </a:r>
              <a:r>
                <a:rPr lang="en-US" sz="2400" err="1">
                  <a:latin typeface="Calibri"/>
                </a:rPr>
                <a:t>Modelagem</a:t>
              </a:r>
              <a:r>
                <a:rPr lang="en-US" sz="2400">
                  <a:latin typeface="Calibri"/>
                </a:rPr>
                <a:t> e </a:t>
              </a:r>
              <a:r>
                <a:rPr lang="en-US" sz="2400" err="1">
                  <a:latin typeface="Calibri"/>
                </a:rPr>
                <a:t>Projeto</a:t>
              </a:r>
              <a:r>
                <a:rPr lang="en-US" sz="2400">
                  <a:latin typeface="Calibri"/>
                </a:rPr>
                <a:t> de BD</a:t>
              </a:r>
            </a:p>
            <a:p>
              <a:pPr marL="457200" indent="-457200">
                <a:buSzPts val="2400"/>
              </a:pPr>
              <a:endParaRPr lang="en-US" sz="2800" b="1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5" name="Google Shape;185;p17"/>
            <p:cNvSpPr txBox="1"/>
            <p:nvPr/>
          </p:nvSpPr>
          <p:spPr>
            <a:xfrm>
              <a:off x="668349" y="2298451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" name="Google Shape;186;p17"/>
            <p:cNvSpPr/>
            <p:nvPr/>
          </p:nvSpPr>
          <p:spPr>
            <a:xfrm>
              <a:off x="2228861" y="237717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457200" indent="-457200">
                <a:buSzPts val="2400"/>
              </a:pP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Explorando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o </a:t>
              </a:r>
              <a:r>
                <a:rPr lang="en-US" sz="2400" err="1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Modelo</a:t>
              </a:r>
              <a:r>
                <a:rPr lang="en-US" sz="2400">
                  <a:solidFill>
                    <a:srgbClr val="040A24"/>
                  </a:solidFill>
                  <a:latin typeface="Calibri"/>
                  <a:ea typeface="Calibri"/>
                  <a:cs typeface="Calibri"/>
                </a:rPr>
                <a:t> ER</a:t>
              </a: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87" name="Google Shape;187;p17"/>
            <p:cNvSpPr txBox="1"/>
            <p:nvPr/>
          </p:nvSpPr>
          <p:spPr>
            <a:xfrm>
              <a:off x="668349" y="2959509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</a:t>
              </a:r>
              <a:r>
                <a:rPr lang="en-US" sz="280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endParaRPr sz="140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2177065" y="2995087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Esquema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Conceitual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Através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Diagramas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 </a:t>
              </a:r>
              <a:endParaRPr lang="en-US">
                <a:latin typeface="Calibri"/>
              </a:endParaRPr>
            </a:p>
            <a:p>
              <a:pPr marL="457200" indent="-457200">
                <a:buSzPts val="2400"/>
              </a:pPr>
              <a:endPara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0" name="Google Shape;187;p17">
              <a:extLst>
                <a:ext uri="{FF2B5EF4-FFF2-40B4-BE49-F238E27FC236}">
                  <a16:creationId xmlns:a16="http://schemas.microsoft.com/office/drawing/2014/main" id="{BB6C0397-42C5-F529-A60C-2DF216AEC54E}"/>
                </a:ext>
              </a:extLst>
            </p:cNvPr>
            <p:cNvSpPr txBox="1"/>
            <p:nvPr/>
          </p:nvSpPr>
          <p:spPr>
            <a:xfrm>
              <a:off x="668349" y="3592240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4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1" name="Google Shape;188;p17">
              <a:extLst>
                <a:ext uri="{FF2B5EF4-FFF2-40B4-BE49-F238E27FC236}">
                  <a16:creationId xmlns:a16="http://schemas.microsoft.com/office/drawing/2014/main" id="{4511E0CC-75B3-89A0-8899-552AE6ECAA4A}"/>
                </a:ext>
              </a:extLst>
            </p:cNvPr>
            <p:cNvSpPr/>
            <p:nvPr/>
          </p:nvSpPr>
          <p:spPr>
            <a:xfrm>
              <a:off x="2252546" y="3649384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  <a:sym typeface="Calibri"/>
                </a:rPr>
                <a:t>Modelagem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de dados </a:t>
              </a:r>
              <a:r>
                <a:rPr lang="en-US" sz="2400" err="1">
                  <a:latin typeface="Calibri"/>
                  <a:ea typeface="Calibri"/>
                  <a:sym typeface="Calibri"/>
                </a:rPr>
                <a:t>complexa</a:t>
              </a:r>
              <a:r>
                <a:rPr lang="en-US" sz="2400">
                  <a:latin typeface="Calibri"/>
                  <a:ea typeface="Calibri"/>
                  <a:sym typeface="Calibri"/>
                </a:rPr>
                <a:t> com ER</a:t>
              </a:r>
              <a:endParaRPr lang="en-US" b="0" i="0" u="none" strike="noStrike" cap="none">
                <a:latin typeface="Calibri"/>
                <a:ea typeface="Calibri"/>
              </a:endParaRPr>
            </a:p>
          </p:txBody>
        </p:sp>
        <p:sp>
          <p:nvSpPr>
            <p:cNvPr id="12" name="Google Shape;187;p17">
              <a:extLst>
                <a:ext uri="{FF2B5EF4-FFF2-40B4-BE49-F238E27FC236}">
                  <a16:creationId xmlns:a16="http://schemas.microsoft.com/office/drawing/2014/main" id="{2252DC2C-764A-6C46-3719-1C012B861D64}"/>
                </a:ext>
              </a:extLst>
            </p:cNvPr>
            <p:cNvSpPr txBox="1"/>
            <p:nvPr/>
          </p:nvSpPr>
          <p:spPr>
            <a:xfrm>
              <a:off x="678554" y="4214766"/>
              <a:ext cx="1380000" cy="576000"/>
            </a:xfrm>
            <a:prstGeom prst="rect">
              <a:avLst/>
            </a:prstGeom>
            <a:solidFill>
              <a:srgbClr val="EA4E6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1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en-US" sz="28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Etapa 5</a:t>
              </a:r>
              <a:endPara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</a:endParaRPr>
            </a:p>
          </p:txBody>
        </p:sp>
        <p:sp>
          <p:nvSpPr>
            <p:cNvPr id="13" name="Google Shape;188;p17">
              <a:extLst>
                <a:ext uri="{FF2B5EF4-FFF2-40B4-BE49-F238E27FC236}">
                  <a16:creationId xmlns:a16="http://schemas.microsoft.com/office/drawing/2014/main" id="{8057F004-C6E7-2466-4570-E0F1345EDCD0}"/>
                </a:ext>
              </a:extLst>
            </p:cNvPr>
            <p:cNvSpPr/>
            <p:nvPr/>
          </p:nvSpPr>
          <p:spPr>
            <a:xfrm>
              <a:off x="2262751" y="4271911"/>
              <a:ext cx="617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en-US" sz="2400" err="1">
                  <a:latin typeface="Calibri"/>
                  <a:ea typeface="Calibri"/>
                </a:rPr>
                <a:t>Construindo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seu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Primeiro</a:t>
              </a:r>
              <a:r>
                <a:rPr lang="en-US" sz="2400">
                  <a:latin typeface="Calibri"/>
                  <a:ea typeface="Calibri"/>
                </a:rPr>
                <a:t> </a:t>
              </a:r>
              <a:r>
                <a:rPr lang="en-US" sz="2400" err="1">
                  <a:latin typeface="Calibri"/>
                  <a:ea typeface="Calibri"/>
                </a:rPr>
                <a:t>Projeto</a:t>
              </a:r>
              <a:r>
                <a:rPr lang="en-US" sz="2400">
                  <a:latin typeface="Calibri"/>
                  <a:ea typeface="Calibri"/>
                </a:rPr>
                <a:t> de BD </a:t>
              </a:r>
              <a:endParaRPr lang="en-US">
                <a:latin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87586309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mecânicos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código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nome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especialidade</a:t>
            </a:r>
            <a:endParaRPr lang="en-US" sz="2400" dirty="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Cada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possui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: n°, data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emissão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, um valor, status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data para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conclusão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trabalhos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3980573087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Oficina</a:t>
            </a:r>
            <a:r>
              <a:rPr lang="en-US" sz="4000" b="1" dirty="0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</a:rPr>
              <a:t>Narrativa</a:t>
            </a: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31;g116d3f5ae16_1_0">
            <a:extLst>
              <a:ext uri="{FF2B5EF4-FFF2-40B4-BE49-F238E27FC236}">
                <a16:creationId xmlns:a16="http://schemas.microsoft.com/office/drawing/2014/main" id="{6CC03C1C-8D03-BDAA-E215-8E3E364BF59B}"/>
              </a:ext>
            </a:extLst>
          </p:cNvPr>
          <p:cNvSpPr txBox="1"/>
          <p:nvPr/>
        </p:nvSpPr>
        <p:spPr>
          <a:xfrm>
            <a:off x="565525" y="1629217"/>
            <a:ext cx="8151471" cy="3116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ser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composta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mesmo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serviço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contido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OS.</a:t>
            </a:r>
            <a:endParaRPr lang="pt-BR" dirty="0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Uma OS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ter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vários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tipos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peça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pode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estar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presente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cs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cs typeface="Calibri"/>
              </a:rPr>
              <a:t> 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C3A4DD3-D956-0FB2-9C8B-E69A81F9EDD8}"/>
              </a:ext>
            </a:extLst>
          </p:cNvPr>
          <p:cNvSpPr/>
          <p:nvPr/>
        </p:nvSpPr>
        <p:spPr>
          <a:xfrm>
            <a:off x="5980592" y="1059610"/>
            <a:ext cx="2850265" cy="41958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>
                <a:cs typeface="Arial"/>
              </a:rPr>
              <a:t>Levantamento de Requisitos</a:t>
            </a:r>
          </a:p>
        </p:txBody>
      </p:sp>
    </p:spTree>
    <p:extLst>
      <p:ext uri="{BB962C8B-B14F-4D97-AF65-F5344CB8AC3E}">
        <p14:creationId xmlns:p14="http://schemas.microsoft.com/office/powerpoint/2010/main" val="1397656272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solidFill>
                  <a:schemeClr val="dk1"/>
                </a:solidFill>
                <a:latin typeface="Calibri"/>
                <a:ea typeface="Calibri"/>
              </a:rPr>
              <a:t>Github</a:t>
            </a:r>
            <a:endParaRPr lang="en-US" sz="2000" b="1">
              <a:solidFill>
                <a:schemeClr val="dk1"/>
              </a:solidFill>
              <a:latin typeface="Calibri"/>
              <a:ea typeface="Calibri"/>
            </a:endParaRPr>
          </a:p>
          <a:p>
            <a:pPr marL="457200" marR="0" lvl="0" indent="-38100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solidFill>
                  <a:schemeClr val="dk1"/>
                </a:solidFill>
                <a:latin typeface="Calibri"/>
                <a:ea typeface="Calibri"/>
                <a:sym typeface="Calibri"/>
                <a:hlinkClick r:id="rId3"/>
              </a:rPr>
              <a:t>https</a:t>
            </a:r>
            <a:r>
              <a:rPr lang="en-US" sz="2000" dirty="0">
                <a:latin typeface="Calibri"/>
                <a:ea typeface="Calibri"/>
                <a:hlinkClick r:id="rId3"/>
              </a:rPr>
              <a:t>://github.com/julianazanelatto</a:t>
            </a:r>
            <a:endParaRPr lang="en-US" sz="2000" b="1" u="sng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  <a:p>
            <a:pPr marL="76200">
              <a:spcBef>
                <a:spcPts val="1800"/>
              </a:spcBef>
              <a:buClr>
                <a:schemeClr val="dk1"/>
              </a:buClr>
              <a:buSzPts val="2400"/>
            </a:pPr>
            <a:r>
              <a:rPr lang="en-US" sz="2000" b="1" dirty="0" err="1">
                <a:latin typeface="Calibri"/>
                <a:ea typeface="Calibri"/>
              </a:rPr>
              <a:t>Referências</a:t>
            </a:r>
            <a:endParaRPr lang="en-US" sz="2000" b="1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000" dirty="0">
                <a:latin typeface="Calibri"/>
                <a:ea typeface="Calibri"/>
                <a:hlinkClick r:id="rId4"/>
              </a:rPr>
              <a:t>https://dev.mysql.com/doc/</a:t>
            </a:r>
            <a:endParaRPr lang="en-US" sz="2000">
              <a:latin typeface="Calibri"/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hlinkClick r:id="rId5"/>
              </a:rPr>
              <a:t>https://www.postgresql.org/docs/</a:t>
            </a:r>
            <a:endParaRPr lang="en-US" sz="1800" b="1" i="1">
              <a:latin typeface="Calibri"/>
              <a:ea typeface="Calibri"/>
              <a:cs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1800" dirty="0">
                <a:latin typeface="Calibri"/>
                <a:ea typeface="Calibri"/>
                <a:sym typeface="Calibri"/>
                <a:hlinkClick r:id="rId6"/>
              </a:rPr>
              <a:t>https://www.w3schools.com/sql/</a:t>
            </a:r>
            <a:endParaRPr lang="en-US" sz="1600" b="1" i="1">
              <a:latin typeface="Calibri"/>
              <a:ea typeface="Calibri"/>
              <a:cs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dirty="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</a:rPr>
              <a:t>ELMASRI, Ramez; B. NAVATHE, Shamkant. </a:t>
            </a:r>
            <a:r>
              <a:rPr lang="en-US" sz="1600" b="1" dirty="0">
                <a:latin typeface="Calibri"/>
              </a:rPr>
              <a:t>Sistema de Banco de Dados</a:t>
            </a:r>
            <a:r>
              <a:rPr lang="en-US" sz="1600" dirty="0">
                <a:latin typeface="Calibri"/>
              </a:rPr>
              <a:t>. 7. ed. São Paulo: Pearson, 2018. </a:t>
            </a:r>
            <a:endParaRPr lang="en-US" sz="1600" dirty="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dirty="0" err="1">
                <a:latin typeface="Calibri"/>
                <a:ea typeface="Calibri"/>
              </a:rPr>
              <a:t>Livros</a:t>
            </a:r>
            <a:r>
              <a:rPr lang="en-US" sz="1600" dirty="0">
                <a:latin typeface="Calibri"/>
                <a:ea typeface="Calibri"/>
              </a:rPr>
              <a:t> </a:t>
            </a:r>
            <a:r>
              <a:rPr lang="en-US" sz="1600" dirty="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RODZVILLA, John. A Review of “</a:t>
            </a:r>
            <a:r>
              <a:rPr lang="en-US" sz="1600" b="1" dirty="0">
                <a:latin typeface="Calibri"/>
                <a:ea typeface="Calibri"/>
              </a:rPr>
              <a:t>Learning SQL</a:t>
            </a:r>
            <a:r>
              <a:rPr lang="en-US" sz="1600" dirty="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TEOREY, Toby J. </a:t>
            </a:r>
            <a:r>
              <a:rPr lang="en-US" sz="1600" b="1" dirty="0">
                <a:latin typeface="Calibri"/>
                <a:ea typeface="Calibri"/>
              </a:rPr>
              <a:t>Database modeling and design</a:t>
            </a:r>
            <a:r>
              <a:rPr lang="en-US" sz="1600" dirty="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latin typeface="Calibri"/>
                <a:ea typeface="Calibri"/>
              </a:rPr>
              <a:t>NIELD, Thomas. </a:t>
            </a:r>
            <a:r>
              <a:rPr lang="en-US" sz="1600" b="1" dirty="0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 dirty="0">
                <a:latin typeface="Calibri"/>
                <a:ea typeface="Calibri"/>
              </a:rPr>
              <a:t>. " O'Reilly Media, Inc.", 2016.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 dirty="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dirty="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Links</a:t>
            </a: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 dirty="0">
                <a:ea typeface="Calibri"/>
                <a:hlinkClick r:id="rId3"/>
              </a:rPr>
              <a:t>https://www.cs.uct.ac.za/mit_notes/database/htmls/chp07.html</a:t>
            </a:r>
            <a:endParaRPr lang="en-US" sz="1600" dirty="0">
              <a:solidFill>
                <a:schemeClr val="dk1"/>
              </a:solidFill>
              <a:latin typeface="Calibri"/>
              <a:ea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62750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837" y="3068485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3120241" y="4712276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5852339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5DFBACB-5EB7-387E-8F6E-AA222EB0E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53" y="2942310"/>
            <a:ext cx="2743200" cy="1541799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E604AB-EE6F-E45F-0EA6-DAC98034CC71}"/>
              </a:ext>
            </a:extLst>
          </p:cNvPr>
          <p:cNvSpPr/>
          <p:nvPr/>
        </p:nvSpPr>
        <p:spPr>
          <a:xfrm>
            <a:off x="1175657" y="4586101"/>
            <a:ext cx="2827810" cy="34883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Aplicação de BD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752185F3-6434-6CE7-2D86-E3678947825E}"/>
              </a:ext>
            </a:extLst>
          </p:cNvPr>
          <p:cNvGrpSpPr/>
          <p:nvPr/>
        </p:nvGrpSpPr>
        <p:grpSpPr>
          <a:xfrm>
            <a:off x="739150" y="2042184"/>
            <a:ext cx="7733804" cy="475013"/>
            <a:chOff x="568442" y="2042184"/>
            <a:chExt cx="7733804" cy="475013"/>
          </a:xfrm>
        </p:grpSpPr>
        <p:sp>
          <p:nvSpPr>
            <p:cNvPr id="8" name="Seta: para a Direita 7">
              <a:extLst>
                <a:ext uri="{FF2B5EF4-FFF2-40B4-BE49-F238E27FC236}">
                  <a16:creationId xmlns:a16="http://schemas.microsoft.com/office/drawing/2014/main" id="{0B3FCAD3-55E5-A601-DA26-6F758E3BFD64}"/>
                </a:ext>
              </a:extLst>
            </p:cNvPr>
            <p:cNvSpPr/>
            <p:nvPr/>
          </p:nvSpPr>
          <p:spPr>
            <a:xfrm>
              <a:off x="568442" y="2155013"/>
              <a:ext cx="7733804" cy="274618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66BC981A-E407-C248-9BAE-6C8A79FD57A0}"/>
                </a:ext>
              </a:extLst>
            </p:cNvPr>
            <p:cNvSpPr/>
            <p:nvPr/>
          </p:nvSpPr>
          <p:spPr>
            <a:xfrm>
              <a:off x="1184934" y="2042184"/>
              <a:ext cx="1981692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BD particular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745E219E-0AAD-1581-4F65-41864930C20E}"/>
                </a:ext>
              </a:extLst>
            </p:cNvPr>
            <p:cNvSpPr/>
            <p:nvPr/>
          </p:nvSpPr>
          <p:spPr>
            <a:xfrm>
              <a:off x="3463511" y="2042184"/>
              <a:ext cx="1759030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Softwares</a:t>
              </a:r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C94B358F-BDC3-7938-68CB-8F12FBF818CB}"/>
                </a:ext>
              </a:extLst>
            </p:cNvPr>
            <p:cNvSpPr/>
            <p:nvPr/>
          </p:nvSpPr>
          <p:spPr>
            <a:xfrm>
              <a:off x="5519426" y="2042184"/>
              <a:ext cx="2085601" cy="475013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Queries &amp; updates</a:t>
              </a:r>
            </a:p>
          </p:txBody>
        </p:sp>
      </p:grp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BACBD083-4596-7926-D88F-3838A6F71EF6}"/>
              </a:ext>
            </a:extLst>
          </p:cNvPr>
          <p:cNvSpPr/>
          <p:nvPr/>
        </p:nvSpPr>
        <p:spPr>
          <a:xfrm>
            <a:off x="3595254" y="1372341"/>
            <a:ext cx="2864921" cy="816428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GUI para </a:t>
            </a:r>
            <a:r>
              <a:rPr lang="pt-BR" err="1">
                <a:cs typeface="Arial"/>
              </a:rPr>
              <a:t>users</a:t>
            </a:r>
            <a:endParaRPr lang="pt-BR" err="1"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140000">
            <a:off x="6036567" y="2413730"/>
            <a:ext cx="2334986" cy="2349830"/>
          </a:xfrm>
          <a:prstGeom prst="rect">
            <a:avLst/>
          </a:prstGeom>
        </p:spPr>
      </p:pic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D7995EC5-04B0-903F-C59B-2CF75B3F05E5}"/>
              </a:ext>
            </a:extLst>
          </p:cNvPr>
          <p:cNvSpPr/>
          <p:nvPr/>
        </p:nvSpPr>
        <p:spPr>
          <a:xfrm>
            <a:off x="4053108" y="3687674"/>
            <a:ext cx="2018804" cy="348838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31321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819722"/>
              </p:ext>
            </p:extLst>
          </p:nvPr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192525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33450" y="1151977"/>
            <a:ext cx="2334986" cy="2349830"/>
          </a:xfrm>
          <a:prstGeom prst="rect">
            <a:avLst/>
          </a:prstGeom>
        </p:spPr>
      </p:pic>
      <p:graphicFrame>
        <p:nvGraphicFramePr>
          <p:cNvPr id="12" name="Diagrama 12">
            <a:extLst>
              <a:ext uri="{FF2B5EF4-FFF2-40B4-BE49-F238E27FC236}">
                <a16:creationId xmlns:a16="http://schemas.microsoft.com/office/drawing/2014/main" id="{A5408272-1C53-01D3-BE1F-2BE67769C5C9}"/>
              </a:ext>
            </a:extLst>
          </p:cNvPr>
          <p:cNvGraphicFramePr/>
          <p:nvPr/>
        </p:nvGraphicFramePr>
        <p:xfrm>
          <a:off x="564078" y="1618755"/>
          <a:ext cx="5262253" cy="34646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0D61A366-5FD1-6766-211C-D34103CC6C92}"/>
              </a:ext>
            </a:extLst>
          </p:cNvPr>
          <p:cNvSpPr/>
          <p:nvPr/>
        </p:nvSpPr>
        <p:spPr>
          <a:xfrm>
            <a:off x="4151909" y="4252107"/>
            <a:ext cx="3295402" cy="593766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Engenheiro de Software</a:t>
            </a:r>
            <a:endParaRPr lang="pt-BR"/>
          </a:p>
        </p:txBody>
      </p:sp>
      <p:sp>
        <p:nvSpPr>
          <p:cNvPr id="38" name="Seta: para a Direita 37">
            <a:extLst>
              <a:ext uri="{FF2B5EF4-FFF2-40B4-BE49-F238E27FC236}">
                <a16:creationId xmlns:a16="http://schemas.microsoft.com/office/drawing/2014/main" id="{F835BE74-D0B5-189B-2DFF-83FE6DA21221}"/>
              </a:ext>
            </a:extLst>
          </p:cNvPr>
          <p:cNvSpPr/>
          <p:nvPr/>
        </p:nvSpPr>
        <p:spPr>
          <a:xfrm rot="720000">
            <a:off x="1978161" y="4155726"/>
            <a:ext cx="1981694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Seta: para a Direita 38">
            <a:extLst>
              <a:ext uri="{FF2B5EF4-FFF2-40B4-BE49-F238E27FC236}">
                <a16:creationId xmlns:a16="http://schemas.microsoft.com/office/drawing/2014/main" id="{EAC02673-0141-C7CE-6E79-88DAD4EC958C}"/>
              </a:ext>
            </a:extLst>
          </p:cNvPr>
          <p:cNvSpPr/>
          <p:nvPr/>
        </p:nvSpPr>
        <p:spPr>
          <a:xfrm rot="4080000">
            <a:off x="3759656" y="3457677"/>
            <a:ext cx="1217220" cy="296884"/>
          </a:xfrm>
          <a:prstGeom prst="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7372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</p:spTree>
    <p:extLst>
      <p:ext uri="{BB962C8B-B14F-4D97-AF65-F5344CB8AC3E}">
        <p14:creationId xmlns:p14="http://schemas.microsoft.com/office/powerpoint/2010/main" val="36067935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AA0A7D0E-D48E-E769-2A15-5A2DC5F01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60000">
            <a:off x="6396610" y="1543713"/>
            <a:ext cx="1904506" cy="1897083"/>
          </a:xfrm>
          <a:prstGeom prst="rect">
            <a:avLst/>
          </a:prstGeom>
        </p:spPr>
      </p:pic>
      <p:pic>
        <p:nvPicPr>
          <p:cNvPr id="49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9755AC0A-CB9A-36A3-9790-B96F2A1CC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8656" y="3424746"/>
            <a:ext cx="2617024" cy="1467577"/>
          </a:xfrm>
          <a:prstGeom prst="rect">
            <a:avLst/>
          </a:prstGeom>
        </p:spPr>
      </p:pic>
      <p:pic>
        <p:nvPicPr>
          <p:cNvPr id="50" name="Imagem 50">
            <a:extLst>
              <a:ext uri="{FF2B5EF4-FFF2-40B4-BE49-F238E27FC236}">
                <a16:creationId xmlns:a16="http://schemas.microsoft.com/office/drawing/2014/main" id="{70A24C37-26AA-D144-E41A-421DF9F1E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9" y="1642630"/>
            <a:ext cx="1981200" cy="3105150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1110713" y="2784391"/>
            <a:ext cx="2612570" cy="512123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Design de </a:t>
            </a:r>
            <a:r>
              <a:rPr lang="pt-BR" err="1">
                <a:cs typeface="Arial"/>
              </a:rPr>
              <a:t>BDs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47F267A-7111-B787-9854-E35E1E9589D8}"/>
              </a:ext>
            </a:extLst>
          </p:cNvPr>
          <p:cNvSpPr/>
          <p:nvPr/>
        </p:nvSpPr>
        <p:spPr>
          <a:xfrm>
            <a:off x="5994440" y="3801215"/>
            <a:ext cx="2612570" cy="512123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Engenharia de software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0DE4A0F2-E77C-CECC-3491-DCE20F3C0BA7}"/>
              </a:ext>
            </a:extLst>
          </p:cNvPr>
          <p:cNvSpPr/>
          <p:nvPr/>
        </p:nvSpPr>
        <p:spPr>
          <a:xfrm>
            <a:off x="842374" y="1989289"/>
            <a:ext cx="3154992" cy="91596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Entidade Relacionamento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21287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E108073-D769-9B10-B3E8-BB57DBCEB597}"/>
              </a:ext>
            </a:extLst>
          </p:cNvPr>
          <p:cNvSpPr/>
          <p:nvPr/>
        </p:nvSpPr>
        <p:spPr>
          <a:xfrm>
            <a:off x="687960" y="2064144"/>
            <a:ext cx="2745658" cy="2117020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Não enrijeça o processo</a:t>
            </a:r>
          </a:p>
        </p:txBody>
      </p:sp>
      <p:pic>
        <p:nvPicPr>
          <p:cNvPr id="6" name="Imagem 6" descr="Tela de um computador&#10;&#10;Descrição gerada automaticamente">
            <a:extLst>
              <a:ext uri="{FF2B5EF4-FFF2-40B4-BE49-F238E27FC236}">
                <a16:creationId xmlns:a16="http://schemas.microsoft.com/office/drawing/2014/main" id="{9E83F476-8826-73E6-77C2-8204A27DA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3232" y="633367"/>
            <a:ext cx="1668161" cy="933352"/>
          </a:xfrm>
          <a:prstGeom prst="rect">
            <a:avLst/>
          </a:prstGeom>
        </p:spPr>
      </p:pic>
      <p:pic>
        <p:nvPicPr>
          <p:cNvPr id="7" name="Imagem 7" descr="Uma imagem contendo objeto, relógio&#10;&#10;Descrição gerada automaticamente">
            <a:extLst>
              <a:ext uri="{FF2B5EF4-FFF2-40B4-BE49-F238E27FC236}">
                <a16:creationId xmlns:a16="http://schemas.microsoft.com/office/drawing/2014/main" id="{2F241E79-31D5-1472-D049-3BAA2DA4C9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95" y="3544413"/>
            <a:ext cx="2015837" cy="1134836"/>
          </a:xfrm>
          <a:prstGeom prst="rect">
            <a:avLst/>
          </a:prstGeom>
        </p:spPr>
      </p:pic>
      <p:pic>
        <p:nvPicPr>
          <p:cNvPr id="9" name="Imagem 10" descr="Diagrama&#10;&#10;Descrição gerada automaticamente">
            <a:extLst>
              <a:ext uri="{FF2B5EF4-FFF2-40B4-BE49-F238E27FC236}">
                <a16:creationId xmlns:a16="http://schemas.microsoft.com/office/drawing/2014/main" id="{65CE147F-1693-4F3E-70A7-DD7FFF2815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926" t="-680" r="20421" b="220"/>
          <a:stretch/>
        </p:blipFill>
        <p:spPr>
          <a:xfrm>
            <a:off x="4610595" y="1324574"/>
            <a:ext cx="3580106" cy="3384363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376A9655-70AA-8A13-D8A2-4A99F69CD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47518" y="3687784"/>
            <a:ext cx="1366529" cy="134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271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: Como "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nasce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" um Banco de Dados?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7941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3009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</a:t>
            </a:r>
            <a:r>
              <a:rPr lang="en-US" sz="240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Modelagem</a:t>
            </a:r>
            <a:r>
              <a:rPr lang="en-US" sz="24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Banco de Dados com ER -</a:t>
            </a:r>
            <a:endParaRPr lang="en-US" sz="2400" i="0" u="none" strike="noStrike" cap="none" err="1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Modelagem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5" name="Google Shape;231;g116d3f5ae16_1_0">
            <a:extLst>
              <a:ext uri="{FF2B5EF4-FFF2-40B4-BE49-F238E27FC236}">
                <a16:creationId xmlns:a16="http://schemas.microsoft.com/office/drawing/2014/main" id="{A143E363-0166-ED71-B031-A1A3643E0D1D}"/>
              </a:ext>
            </a:extLst>
          </p:cNvPr>
          <p:cNvSpPr txBox="1"/>
          <p:nvPr/>
        </p:nvSpPr>
        <p:spPr>
          <a:xfrm>
            <a:off x="3014708" y="1633450"/>
            <a:ext cx="572011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Como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implementar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um BD?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Entender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contexto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requisitos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Perfil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…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58115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3">
            <a:extLst>
              <a:ext uri="{FF2B5EF4-FFF2-40B4-BE49-F238E27FC236}">
                <a16:creationId xmlns:a16="http://schemas.microsoft.com/office/drawing/2014/main" id="{EF8024D0-801C-9A37-CD0E-7705E449C1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" y="2144073"/>
            <a:ext cx="2743200" cy="2731601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0B9E8A1-5817-5194-FB88-0A8EAB748AB1}"/>
              </a:ext>
            </a:extLst>
          </p:cNvPr>
          <p:cNvSpPr/>
          <p:nvPr/>
        </p:nvSpPr>
        <p:spPr>
          <a:xfrm>
            <a:off x="3079630" y="4260370"/>
            <a:ext cx="3687791" cy="452887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eu quero representar?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99532FFE-C7FB-3313-051B-B15013C8B941}"/>
              </a:ext>
            </a:extLst>
          </p:cNvPr>
          <p:cNvSpPr/>
          <p:nvPr/>
        </p:nvSpPr>
        <p:spPr>
          <a:xfrm>
            <a:off x="6202258" y="330393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Funcionalidades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9BA9C92-9728-37DD-B5AA-67D4B54F893F}"/>
              </a:ext>
            </a:extLst>
          </p:cNvPr>
          <p:cNvSpPr/>
          <p:nvPr/>
        </p:nvSpPr>
        <p:spPr>
          <a:xfrm>
            <a:off x="3329915" y="2925411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Modelo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12EBB6E-267F-7662-D8BD-76F0D9A19740}"/>
              </a:ext>
            </a:extLst>
          </p:cNvPr>
          <p:cNvSpPr/>
          <p:nvPr/>
        </p:nvSpPr>
        <p:spPr>
          <a:xfrm>
            <a:off x="5341297" y="201991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Arquitetura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B7DCAB67-2EC2-B1F4-75CF-23D59E901B84}"/>
              </a:ext>
            </a:extLst>
          </p:cNvPr>
          <p:cNvSpPr/>
          <p:nvPr/>
        </p:nvSpPr>
        <p:spPr>
          <a:xfrm>
            <a:off x="1979096" y="1626547"/>
            <a:ext cx="2011382" cy="5492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Implementação</a:t>
            </a:r>
            <a:endParaRPr lang="pt-BR"/>
          </a:p>
        </p:txBody>
      </p:sp>
      <p:sp>
        <p:nvSpPr>
          <p:cNvPr id="15" name="Seta: Entalhada para a Direita 14">
            <a:extLst>
              <a:ext uri="{FF2B5EF4-FFF2-40B4-BE49-F238E27FC236}">
                <a16:creationId xmlns:a16="http://schemas.microsoft.com/office/drawing/2014/main" id="{FA660ADB-D42C-621C-9135-99CF390DC52F}"/>
              </a:ext>
            </a:extLst>
          </p:cNvPr>
          <p:cNvSpPr/>
          <p:nvPr/>
        </p:nvSpPr>
        <p:spPr>
          <a:xfrm>
            <a:off x="676063" y="243829"/>
            <a:ext cx="7318167" cy="526967"/>
          </a:xfrm>
          <a:prstGeom prst="notch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Processo evolutivo ou gradual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9551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Cenários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801695" y="2479768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Banco (Financeiro)</a:t>
            </a:r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6410F743-9486-E854-BCE4-BFF90270C17C}"/>
              </a:ext>
            </a:extLst>
          </p:cNvPr>
          <p:cNvSpPr/>
          <p:nvPr/>
        </p:nvSpPr>
        <p:spPr>
          <a:xfrm>
            <a:off x="2617623" y="2479766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E-commerce</a:t>
            </a:r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8B9581BA-B6FA-276E-3879-55A128B3F8C8}"/>
              </a:ext>
            </a:extLst>
          </p:cNvPr>
          <p:cNvSpPr/>
          <p:nvPr/>
        </p:nvSpPr>
        <p:spPr>
          <a:xfrm>
            <a:off x="2617622" y="3340725"/>
            <a:ext cx="2922197" cy="711679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Universidade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339B3D84-29EC-A7F6-BECD-18811FA68904}"/>
              </a:ext>
            </a:extLst>
          </p:cNvPr>
          <p:cNvSpPr/>
          <p:nvPr/>
        </p:nvSpPr>
        <p:spPr>
          <a:xfrm>
            <a:off x="2617622" y="4194264"/>
            <a:ext cx="2922197" cy="711679"/>
          </a:xfrm>
          <a:prstGeom prst="roundRect">
            <a:avLst/>
          </a:prstGeom>
          <a:solidFill>
            <a:srgbClr val="00B05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Produção</a:t>
            </a: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23B213D2-B334-BA0D-5206-F61527FF2CC4}"/>
              </a:ext>
            </a:extLst>
          </p:cNvPr>
          <p:cNvSpPr/>
          <p:nvPr/>
        </p:nvSpPr>
        <p:spPr>
          <a:xfrm>
            <a:off x="5801693" y="4194264"/>
            <a:ext cx="2922197" cy="71167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Bibliotecas</a:t>
            </a:r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7093E125-BA98-7909-081F-D2E7167D006F}"/>
              </a:ext>
            </a:extLst>
          </p:cNvPr>
          <p:cNvSpPr/>
          <p:nvPr/>
        </p:nvSpPr>
        <p:spPr>
          <a:xfrm>
            <a:off x="4079769" y="1596537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Colaboradores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AAB87C9-43C3-C03B-24DD-EBEA40BA9506}"/>
              </a:ext>
            </a:extLst>
          </p:cNvPr>
          <p:cNvSpPr/>
          <p:nvPr/>
        </p:nvSpPr>
        <p:spPr>
          <a:xfrm>
            <a:off x="5801692" y="3340725"/>
            <a:ext cx="2922197" cy="711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Farmácia</a:t>
            </a:r>
          </a:p>
        </p:txBody>
      </p:sp>
    </p:spTree>
    <p:extLst>
      <p:ext uri="{BB962C8B-B14F-4D97-AF65-F5344CB8AC3E}">
        <p14:creationId xmlns:p14="http://schemas.microsoft.com/office/powerpoint/2010/main" val="13026375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EA278CAC-9CB1-CD3D-D172-C2C239668E9D}"/>
              </a:ext>
            </a:extLst>
          </p:cNvPr>
          <p:cNvSpPr/>
          <p:nvPr/>
        </p:nvSpPr>
        <p:spPr>
          <a:xfrm>
            <a:off x="5668097" y="3630188"/>
            <a:ext cx="2922197" cy="711679"/>
          </a:xfrm>
          <a:prstGeom prst="roundRect">
            <a:avLst/>
          </a:prstGeom>
          <a:solidFill>
            <a:schemeClr val="accent1">
              <a:lumMod val="50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latin typeface="Calibri"/>
                <a:cs typeface="Arial"/>
              </a:rPr>
              <a:t>Abordagem tradicional</a:t>
            </a:r>
            <a:endParaRPr lang="pt-BR" sz="1800">
              <a:latin typeface="Calibri"/>
              <a:cs typeface="Calibri"/>
            </a:endParaRPr>
          </a:p>
        </p:txBody>
      </p:sp>
      <p:pic>
        <p:nvPicPr>
          <p:cNvPr id="5" name="Imagem 4" descr="Ícone&#10;&#10;Descrição gerada automaticamente">
            <a:extLst>
              <a:ext uri="{FF2B5EF4-FFF2-40B4-BE49-F238E27FC236}">
                <a16:creationId xmlns:a16="http://schemas.microsoft.com/office/drawing/2014/main" id="{EF6611BF-74F2-A05D-F3DA-FAAA65561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963" y="2298315"/>
            <a:ext cx="1303867" cy="106957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36BAF436-A2EE-6627-5146-1B60B9EF7E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532" y="2879463"/>
            <a:ext cx="605367" cy="605367"/>
          </a:xfrm>
          <a:prstGeom prst="rect">
            <a:avLst/>
          </a:prstGeom>
        </p:spPr>
      </p:pic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E53710ED-4C5A-BF39-F373-3B64DE0C55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65222" y="1453986"/>
            <a:ext cx="3786743" cy="377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317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0BB4744-318D-83B5-1B05-4C7053D56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D95DB332-EC4A-286F-0524-6BBA6C7678D3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resolver?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F2278C4-00BC-13E1-7E67-6D6B8A4AE705}"/>
              </a:ext>
            </a:extLst>
          </p:cNvPr>
          <p:cNvSpPr/>
          <p:nvPr/>
        </p:nvSpPr>
        <p:spPr>
          <a:xfrm>
            <a:off x="4923806" y="2307523"/>
            <a:ext cx="3005940" cy="69767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Modelagem</a:t>
            </a:r>
            <a:endParaRPr lang="pt-BR" sz="1800"/>
          </a:p>
        </p:txBody>
      </p:sp>
      <p:graphicFrame>
        <p:nvGraphicFramePr>
          <p:cNvPr id="3" name="Diagrama 8">
            <a:extLst>
              <a:ext uri="{FF2B5EF4-FFF2-40B4-BE49-F238E27FC236}">
                <a16:creationId xmlns:a16="http://schemas.microsoft.com/office/drawing/2014/main" id="{F95DA6F3-EAA3-0D05-3A97-626AB1E97C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3432028"/>
              </p:ext>
            </p:extLst>
          </p:nvPr>
        </p:nvGraphicFramePr>
        <p:xfrm>
          <a:off x="3510643" y="2976994"/>
          <a:ext cx="4831773" cy="18540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77" name="Seta: para Cima 476">
            <a:extLst>
              <a:ext uri="{FF2B5EF4-FFF2-40B4-BE49-F238E27FC236}">
                <a16:creationId xmlns:a16="http://schemas.microsoft.com/office/drawing/2014/main" id="{7FAD4C32-2512-B548-8714-763E813FDA6B}"/>
              </a:ext>
            </a:extLst>
          </p:cNvPr>
          <p:cNvSpPr/>
          <p:nvPr/>
        </p:nvSpPr>
        <p:spPr>
          <a:xfrm>
            <a:off x="3507688" y="2744967"/>
            <a:ext cx="222663" cy="1157843"/>
          </a:xfrm>
          <a:prstGeom prst="up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78" name="Imagem 478" descr="Ícone&#10;&#10;Descrição gerada automaticamente">
            <a:extLst>
              <a:ext uri="{FF2B5EF4-FFF2-40B4-BE49-F238E27FC236}">
                <a16:creationId xmlns:a16="http://schemas.microsoft.com/office/drawing/2014/main" id="{6D27BD1E-777E-B13D-A5BF-4753B3CE75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4440000">
            <a:off x="6940451" y="3718936"/>
            <a:ext cx="2297876" cy="129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07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32324" y="1329105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BDs –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conceitual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2" name="Gráfico 2" descr="Interface do Usuário/Experiência do Usuário com preenchimento sólido">
            <a:extLst>
              <a:ext uri="{FF2B5EF4-FFF2-40B4-BE49-F238E27FC236}">
                <a16:creationId xmlns:a16="http://schemas.microsoft.com/office/drawing/2014/main" id="{7A89224F-5EAA-CEA8-CEA3-3ADBF03CC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23462" y="3346615"/>
            <a:ext cx="1678874" cy="1671451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43471" y="4226480"/>
            <a:ext cx="778702" cy="78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02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664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6B8B5E2D-C071-C020-8378-4A822F75E020}"/>
              </a:ext>
            </a:extLst>
          </p:cNvPr>
          <p:cNvSpPr/>
          <p:nvPr/>
        </p:nvSpPr>
        <p:spPr>
          <a:xfrm>
            <a:off x="5443351" y="2478230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Gráficas</a:t>
            </a:r>
            <a:endParaRPr lang="pt-BR"/>
          </a:p>
        </p:txBody>
      </p:sp>
      <p:sp>
        <p:nvSpPr>
          <p:cNvPr id="16" name="Seta: Curva para Baixo 15">
            <a:extLst>
              <a:ext uri="{FF2B5EF4-FFF2-40B4-BE49-F238E27FC236}">
                <a16:creationId xmlns:a16="http://schemas.microsoft.com/office/drawing/2014/main" id="{AF0A96BA-B72D-4DDB-38FE-72C6C2C81E00}"/>
              </a:ext>
            </a:extLst>
          </p:cNvPr>
          <p:cNvSpPr/>
          <p:nvPr/>
        </p:nvSpPr>
        <p:spPr>
          <a:xfrm rot="-1020000">
            <a:off x="4106799" y="2348864"/>
            <a:ext cx="1744187" cy="541811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criar o modelo?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9EB38E36-7766-AC46-5F71-0759424E53E4}"/>
              </a:ext>
            </a:extLst>
          </p:cNvPr>
          <p:cNvSpPr/>
          <p:nvPr/>
        </p:nvSpPr>
        <p:spPr>
          <a:xfrm>
            <a:off x="6133604" y="3717716"/>
            <a:ext cx="1848096" cy="541812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Textuais</a:t>
            </a:r>
            <a:endParaRPr lang="pt-BR"/>
          </a:p>
        </p:txBody>
      </p:sp>
      <p:sp>
        <p:nvSpPr>
          <p:cNvPr id="18" name="Seta: Curva para Cima 17">
            <a:extLst>
              <a:ext uri="{FF2B5EF4-FFF2-40B4-BE49-F238E27FC236}">
                <a16:creationId xmlns:a16="http://schemas.microsoft.com/office/drawing/2014/main" id="{9347957B-CE0C-903F-3D52-81E678B0AD39}"/>
              </a:ext>
            </a:extLst>
          </p:cNvPr>
          <p:cNvSpPr/>
          <p:nvPr/>
        </p:nvSpPr>
        <p:spPr>
          <a:xfrm>
            <a:off x="4628200" y="4072641"/>
            <a:ext cx="2107869" cy="675409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63FB4A65-5560-34A7-63F2-6F9BB4EED6EC}"/>
              </a:ext>
            </a:extLst>
          </p:cNvPr>
          <p:cNvSpPr/>
          <p:nvPr/>
        </p:nvSpPr>
        <p:spPr>
          <a:xfrm>
            <a:off x="6298745" y="1173801"/>
            <a:ext cx="2211779" cy="6086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Representação</a:t>
            </a:r>
            <a:endParaRPr lang="pt-BR"/>
          </a:p>
        </p:txBody>
      </p:sp>
      <p:cxnSp>
        <p:nvCxnSpPr>
          <p:cNvPr id="4" name="Conector: Curvo 3">
            <a:extLst>
              <a:ext uri="{FF2B5EF4-FFF2-40B4-BE49-F238E27FC236}">
                <a16:creationId xmlns:a16="http://schemas.microsoft.com/office/drawing/2014/main" id="{BF30EFD1-A980-805A-9080-A23CE097C1D7}"/>
              </a:ext>
            </a:extLst>
          </p:cNvPr>
          <p:cNvCxnSpPr/>
          <p:nvPr/>
        </p:nvCxnSpPr>
        <p:spPr>
          <a:xfrm flipV="1">
            <a:off x="4430238" y="1466601"/>
            <a:ext cx="1775359" cy="1408711"/>
          </a:xfrm>
          <a:prstGeom prst="curvedConnector3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914278" y="2806659"/>
            <a:ext cx="2018804" cy="15883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Linguagens de modelagem de dados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9095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11BCC026-0107-4C17-2860-13B3C700B5A7}"/>
              </a:ext>
            </a:extLst>
          </p:cNvPr>
          <p:cNvSpPr/>
          <p:nvPr/>
        </p:nvSpPr>
        <p:spPr>
          <a:xfrm>
            <a:off x="2771403" y="3049733"/>
            <a:ext cx="5781798" cy="178871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Requisitos, perguntas a serem respondidas, visões ...</a:t>
            </a: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459357" y="1413569"/>
            <a:ext cx="218250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1° passo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3055298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Coleta de Dados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058F2B-1C73-5111-9D6E-BBB2738D03F4}"/>
              </a:ext>
            </a:extLst>
          </p:cNvPr>
          <p:cNvSpPr/>
          <p:nvPr/>
        </p:nvSpPr>
        <p:spPr>
          <a:xfrm>
            <a:off x="5853421" y="4060990"/>
            <a:ext cx="2493816" cy="57892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Análise</a:t>
            </a:r>
            <a:endParaRPr lang="pt-BR"/>
          </a:p>
        </p:txBody>
      </p:sp>
      <p:pic>
        <p:nvPicPr>
          <p:cNvPr id="6" name="Imagem 6" descr="Diagrama, Desenho técnico&#10;&#10;Descrição gerada automaticamente">
            <a:extLst>
              <a:ext uri="{FF2B5EF4-FFF2-40B4-BE49-F238E27FC236}">
                <a16:creationId xmlns:a16="http://schemas.microsoft.com/office/drawing/2014/main" id="{594A87DE-113C-90E8-A62A-70DA7B8158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221303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507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5D03CB0-1143-77B1-82D1-6DFCABBE913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71101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093" name="Diagram 3092">
            <a:extLst>
              <a:ext uri="{FF2B5EF4-FFF2-40B4-BE49-F238E27FC236}">
                <a16:creationId xmlns:a16="http://schemas.microsoft.com/office/drawing/2014/main" id="{C06FB644-6641-AFBA-6112-6143F2B822D7}"/>
              </a:ext>
            </a:extLst>
          </p:cNvPr>
          <p:cNvGraphicFramePr/>
          <p:nvPr/>
        </p:nvGraphicFramePr>
        <p:xfrm>
          <a:off x="348259" y="1243013"/>
          <a:ext cx="8599288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120" name="Picture 3120" descr="Icon&#10;&#10;Description automatically generated">
            <a:extLst>
              <a:ext uri="{FF2B5EF4-FFF2-40B4-BE49-F238E27FC236}">
                <a16:creationId xmlns:a16="http://schemas.microsoft.com/office/drawing/2014/main" id="{287280F2-19A8-9EAA-4CDA-11FEB3C1D1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09069" y="2663398"/>
            <a:ext cx="1457325" cy="819150"/>
          </a:xfrm>
          <a:prstGeom prst="rect">
            <a:avLst/>
          </a:prstGeom>
        </p:spPr>
      </p:pic>
      <p:pic>
        <p:nvPicPr>
          <p:cNvPr id="3121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D2A7C85F-CB43-47D9-A9CA-8B2AD9330C0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7655" t="20809" r="9120" b="17572"/>
          <a:stretch/>
        </p:blipFill>
        <p:spPr>
          <a:xfrm>
            <a:off x="1697778" y="1509605"/>
            <a:ext cx="911424" cy="950807"/>
          </a:xfrm>
          <a:prstGeom prst="rect">
            <a:avLst/>
          </a:prstGeom>
        </p:spPr>
      </p:pic>
      <p:pic>
        <p:nvPicPr>
          <p:cNvPr id="3122" name="Picture 3121" descr="A picture containing icon&#10;&#10;Description automatically generated">
            <a:extLst>
              <a:ext uri="{FF2B5EF4-FFF2-40B4-BE49-F238E27FC236}">
                <a16:creationId xmlns:a16="http://schemas.microsoft.com/office/drawing/2014/main" id="{CF8C0B66-AF1A-5C10-D8BD-3B11FA94B95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1" t="-4046" r="43974" b="-2312"/>
          <a:stretch/>
        </p:blipFill>
        <p:spPr>
          <a:xfrm>
            <a:off x="5076382" y="2903866"/>
            <a:ext cx="1081431" cy="1203609"/>
          </a:xfrm>
          <a:prstGeom prst="rect">
            <a:avLst/>
          </a:prstGeom>
        </p:spPr>
      </p:pic>
      <p:pic>
        <p:nvPicPr>
          <p:cNvPr id="3123" name="Picture 3123" descr="Icon&#10;&#10;Description automatically generated">
            <a:extLst>
              <a:ext uri="{FF2B5EF4-FFF2-40B4-BE49-F238E27FC236}">
                <a16:creationId xmlns:a16="http://schemas.microsoft.com/office/drawing/2014/main" id="{23CD6C51-5795-59E7-CB65-F71F7A436C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6675" y="2076537"/>
            <a:ext cx="1530954" cy="89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56121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FD9592-C574-52D0-6DE3-F97CDB2D2E74}"/>
              </a:ext>
            </a:extLst>
          </p:cNvPr>
          <p:cNvSpPr/>
          <p:nvPr/>
        </p:nvSpPr>
        <p:spPr>
          <a:xfrm>
            <a:off x="427881" y="4550845"/>
            <a:ext cx="8201395" cy="39337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pic>
        <p:nvPicPr>
          <p:cNvPr id="2" name="Imagem 1" descr="Diagrama&#10;&#10;Descrição gerada automaticamente">
            <a:extLst>
              <a:ext uri="{FF2B5EF4-FFF2-40B4-BE49-F238E27FC236}">
                <a16:creationId xmlns:a16="http://schemas.microsoft.com/office/drawing/2014/main" id="{1D35EE0D-4117-FDA0-63FB-6297A1760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561" y="2908099"/>
            <a:ext cx="5526616" cy="1388439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2028D397-F43D-51CE-784B-68446E2BF216}"/>
              </a:ext>
            </a:extLst>
          </p:cNvPr>
          <p:cNvSpPr/>
          <p:nvPr/>
        </p:nvSpPr>
        <p:spPr>
          <a:xfrm>
            <a:off x="369813" y="2669515"/>
            <a:ext cx="2780666" cy="377839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latin typeface="Calibri"/>
                <a:cs typeface="Calibri"/>
              </a:rPr>
              <a:t>Modelo Entidade Relacionamento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C9620127-2EEF-1122-746A-1B2A072295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1732" y="1753465"/>
            <a:ext cx="4562599" cy="1066306"/>
          </a:xfrm>
          <a:prstGeom prst="rect">
            <a:avLst/>
          </a:prstGeom>
        </p:spPr>
      </p:pic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2DBC1BE-4833-5CD6-8C8E-1F1E0D5D13CC}"/>
              </a:ext>
            </a:extLst>
          </p:cNvPr>
          <p:cNvSpPr/>
          <p:nvPr/>
        </p:nvSpPr>
        <p:spPr>
          <a:xfrm>
            <a:off x="5468780" y="1333540"/>
            <a:ext cx="2780666" cy="37783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UML – Diagrama de classes</a:t>
            </a:r>
          </a:p>
        </p:txBody>
      </p:sp>
      <p:sp>
        <p:nvSpPr>
          <p:cNvPr id="5" name="Seta: para Baixo 4">
            <a:extLst>
              <a:ext uri="{FF2B5EF4-FFF2-40B4-BE49-F238E27FC236}">
                <a16:creationId xmlns:a16="http://schemas.microsoft.com/office/drawing/2014/main" id="{F0B225C6-690F-5EBE-257E-EB224FCD74D2}"/>
              </a:ext>
            </a:extLst>
          </p:cNvPr>
          <p:cNvSpPr/>
          <p:nvPr/>
        </p:nvSpPr>
        <p:spPr>
          <a:xfrm rot="3180000">
            <a:off x="2689404" y="1822773"/>
            <a:ext cx="482435" cy="979714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55C5220-D8A9-43AD-889B-38C95B1BE9F9}"/>
              </a:ext>
            </a:extLst>
          </p:cNvPr>
          <p:cNvSpPr/>
          <p:nvPr/>
        </p:nvSpPr>
        <p:spPr>
          <a:xfrm>
            <a:off x="6306168" y="3378158"/>
            <a:ext cx="1476992" cy="60860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DER</a:t>
            </a:r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D475794-2CD3-B869-F89B-7F2FE56E6BF6}"/>
              </a:ext>
            </a:extLst>
          </p:cNvPr>
          <p:cNvSpPr txBox="1"/>
          <p:nvPr/>
        </p:nvSpPr>
        <p:spPr>
          <a:xfrm>
            <a:off x="5963549" y="4308355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6771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 descr="Ícone&#10;&#10;Descrição gerada automaticamente">
            <a:extLst>
              <a:ext uri="{FF2B5EF4-FFF2-40B4-BE49-F238E27FC236}">
                <a16:creationId xmlns:a16="http://schemas.microsoft.com/office/drawing/2014/main" id="{83234EF8-E8CD-9CC7-0C4D-4F3F3CBE4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78" y="1994712"/>
            <a:ext cx="2743200" cy="25197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pic>
        <p:nvPicPr>
          <p:cNvPr id="9" name="Imagem 8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6FE46B4-066C-D892-59AC-DA60B2F4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F81CC59-0473-432B-6FE9-4FFA67FB0887}"/>
              </a:ext>
            </a:extLst>
          </p:cNvPr>
          <p:cNvSpPr/>
          <p:nvPr/>
        </p:nvSpPr>
        <p:spPr>
          <a:xfrm>
            <a:off x="95675" y="1413569"/>
            <a:ext cx="3859899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Requisições funcionais da aplicação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3EEB23-B71D-277A-49B3-C8E71E735DEB}"/>
              </a:ext>
            </a:extLst>
          </p:cNvPr>
          <p:cNvSpPr/>
          <p:nvPr/>
        </p:nvSpPr>
        <p:spPr>
          <a:xfrm>
            <a:off x="2283402" y="4580535"/>
            <a:ext cx="6212276" cy="36368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Foco do engenheiro de software</a:t>
            </a:r>
          </a:p>
        </p:txBody>
      </p:sp>
      <p:pic>
        <p:nvPicPr>
          <p:cNvPr id="8" name="Imagem 3" descr="Tela de um computador&#10;&#10;Descrição gerada automaticamente">
            <a:extLst>
              <a:ext uri="{FF2B5EF4-FFF2-40B4-BE49-F238E27FC236}">
                <a16:creationId xmlns:a16="http://schemas.microsoft.com/office/drawing/2014/main" id="{F0E32095-9DCC-04C0-6E00-F853522EF0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5838" y="1947753"/>
            <a:ext cx="2015836" cy="1126162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28E16C48-8A4E-E54C-11DB-1B0FD04A5CC2}"/>
              </a:ext>
            </a:extLst>
          </p:cNvPr>
          <p:cNvGrpSpPr/>
          <p:nvPr/>
        </p:nvGrpSpPr>
        <p:grpSpPr>
          <a:xfrm>
            <a:off x="6378533" y="769112"/>
            <a:ext cx="1611457" cy="521586"/>
            <a:chOff x="6296890" y="761690"/>
            <a:chExt cx="1611457" cy="521586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A1A6186E-FDCB-CB8E-4ED8-040D8484A04E}"/>
                </a:ext>
              </a:extLst>
            </p:cNvPr>
            <p:cNvSpPr/>
            <p:nvPr/>
          </p:nvSpPr>
          <p:spPr>
            <a:xfrm>
              <a:off x="6296890" y="919594"/>
              <a:ext cx="1350817" cy="36368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Operações</a:t>
              </a:r>
              <a:endParaRPr lang="pt-BR"/>
            </a:p>
          </p:txBody>
        </p:sp>
        <p:pic>
          <p:nvPicPr>
            <p:cNvPr id="10" name="Imagem 11" descr="Diagrama&#10;&#10;Descrição gerada automaticamente">
              <a:extLst>
                <a:ext uri="{FF2B5EF4-FFF2-40B4-BE49-F238E27FC236}">
                  <a16:creationId xmlns:a16="http://schemas.microsoft.com/office/drawing/2014/main" id="{C2EAF53C-C271-6F78-D559-AC60CAF17A6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70197" y="761690"/>
              <a:ext cx="438150" cy="428625"/>
            </a:xfrm>
            <a:prstGeom prst="rect">
              <a:avLst/>
            </a:prstGeom>
          </p:spPr>
        </p:pic>
      </p:grp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DE3D6ED3-F6FD-FE6C-0D92-DD920B44AC0B}"/>
              </a:ext>
            </a:extLst>
          </p:cNvPr>
          <p:cNvSpPr/>
          <p:nvPr/>
        </p:nvSpPr>
        <p:spPr>
          <a:xfrm rot="5400000">
            <a:off x="7859431" y="1163260"/>
            <a:ext cx="912915" cy="526968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19806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5B968D3F-C236-7F24-D1E8-4B2423B499C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9" name="Chave Esquerda 8">
              <a:extLst>
                <a:ext uri="{FF2B5EF4-FFF2-40B4-BE49-F238E27FC236}">
                  <a16:creationId xmlns:a16="http://schemas.microsoft.com/office/drawing/2014/main" id="{0944937B-75D7-2C00-0613-70F5370CDD94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74205E1B-C75C-2BC0-8580-D79E0E1ABABA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9D8E3894-DB31-8ED0-6741-08DE2314C4DC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6AE040EC-0D7B-BA36-FF85-739C0C370A71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Texto Explicativo: Seta para Cima 2">
            <a:extLst>
              <a:ext uri="{FF2B5EF4-FFF2-40B4-BE49-F238E27FC236}">
                <a16:creationId xmlns:a16="http://schemas.microsoft.com/office/drawing/2014/main" id="{B5CFE393-ECD9-3CFF-800A-2E56F1D1366B}"/>
              </a:ext>
            </a:extLst>
          </p:cNvPr>
          <p:cNvSpPr/>
          <p:nvPr/>
        </p:nvSpPr>
        <p:spPr>
          <a:xfrm>
            <a:off x="4829174" y="3897703"/>
            <a:ext cx="3020785" cy="853539"/>
          </a:xfrm>
          <a:prstGeom prst="upArrow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Segurança, desempenho ...</a:t>
            </a:r>
            <a:endParaRPr lang="pt-BR"/>
          </a:p>
        </p:txBody>
      </p:sp>
      <p:sp>
        <p:nvSpPr>
          <p:cNvPr id="4" name="Texto Explicativo: Seta para Baixo 3">
            <a:extLst>
              <a:ext uri="{FF2B5EF4-FFF2-40B4-BE49-F238E27FC236}">
                <a16:creationId xmlns:a16="http://schemas.microsoft.com/office/drawing/2014/main" id="{D814F2E1-4C9E-FE5A-EB55-7A5B5D89A824}"/>
              </a:ext>
            </a:extLst>
          </p:cNvPr>
          <p:cNvSpPr/>
          <p:nvPr/>
        </p:nvSpPr>
        <p:spPr>
          <a:xfrm>
            <a:off x="5283777" y="1813956"/>
            <a:ext cx="3236023" cy="1031668"/>
          </a:xfrm>
          <a:prstGeom prst="downArrow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ea typeface="+mn-lt"/>
                <a:cs typeface="+mn-lt"/>
              </a:rPr>
              <a:t>O que executar? Quais processos?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06615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Alto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Nível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0928A20-EBE3-29B6-B1D5-BECF35A92C8C}"/>
              </a:ext>
            </a:extLst>
          </p:cNvPr>
          <p:cNvGrpSpPr/>
          <p:nvPr/>
        </p:nvGrpSpPr>
        <p:grpSpPr>
          <a:xfrm>
            <a:off x="2060739" y="2641516"/>
            <a:ext cx="5017323" cy="1669969"/>
            <a:chOff x="3396713" y="2277834"/>
            <a:chExt cx="5017323" cy="1669969"/>
          </a:xfrm>
        </p:grpSpPr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2CACCDD7-7880-7825-3834-139880D05EBA}"/>
                </a:ext>
              </a:extLst>
            </p:cNvPr>
            <p:cNvSpPr/>
            <p:nvPr/>
          </p:nvSpPr>
          <p:spPr>
            <a:xfrm>
              <a:off x="5600165" y="2277834"/>
              <a:ext cx="616031" cy="1669969"/>
            </a:xfrm>
            <a:prstGeom prst="leftBrace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1DC78B2-0F67-27A8-5345-C51C80F7B68D}"/>
                </a:ext>
              </a:extLst>
            </p:cNvPr>
            <p:cNvSpPr/>
            <p:nvPr/>
          </p:nvSpPr>
          <p:spPr>
            <a:xfrm>
              <a:off x="3396713" y="2836346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Requisitos</a:t>
              </a:r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D41D46F3-27F0-7068-F098-0F3D13EAE0A6}"/>
                </a:ext>
              </a:extLst>
            </p:cNvPr>
            <p:cNvSpPr/>
            <p:nvPr/>
          </p:nvSpPr>
          <p:spPr>
            <a:xfrm>
              <a:off x="6402654" y="2353912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Funcionais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3B8F63A9-F35A-7CDF-A19C-95BBB5BCA506}"/>
                </a:ext>
              </a:extLst>
            </p:cNvPr>
            <p:cNvSpPr/>
            <p:nvPr/>
          </p:nvSpPr>
          <p:spPr>
            <a:xfrm>
              <a:off x="6402654" y="3110963"/>
              <a:ext cx="2011382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lt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r>
                <a:rPr lang="pt-BR">
                  <a:cs typeface="Arial"/>
                </a:rPr>
                <a:t>Não Funcionais</a:t>
              </a:r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Como será armazenado?</a:t>
            </a:r>
            <a:endParaRPr lang="pt-BR"/>
          </a:p>
        </p:txBody>
      </p:sp>
      <p:pic>
        <p:nvPicPr>
          <p:cNvPr id="10" name="Gráfico 15" descr="Fechar estrutura de tópicos">
            <a:extLst>
              <a:ext uri="{FF2B5EF4-FFF2-40B4-BE49-F238E27FC236}">
                <a16:creationId xmlns:a16="http://schemas.microsoft.com/office/drawing/2014/main" id="{6C688E0F-962C-23C6-AD3C-640B153749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77345" y="1001239"/>
            <a:ext cx="1775360" cy="1767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7779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</p:spTree>
    <p:extLst>
      <p:ext uri="{BB962C8B-B14F-4D97-AF65-F5344CB8AC3E}">
        <p14:creationId xmlns:p14="http://schemas.microsoft.com/office/powerpoint/2010/main" val="2175649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Coleta</a:t>
              </a:r>
              <a:endParaRPr lang="pt-BR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Análise</a:t>
              </a:r>
              <a:endParaRPr lang="pt-BR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Dados &amp; Requisitos</a:t>
              </a:r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Esquema conceitual</a:t>
              </a:r>
              <a:endParaRPr lang="pt-BR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>
                  <a:cs typeface="Arial"/>
                </a:rPr>
                <a:t>Design conceitual</a:t>
              </a:r>
              <a:endParaRPr lang="pt-BR" sz="160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8113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2" descr="Diagrama&#10;&#10;Descrição gerada automaticamente">
            <a:extLst>
              <a:ext uri="{FF2B5EF4-FFF2-40B4-BE49-F238E27FC236}">
                <a16:creationId xmlns:a16="http://schemas.microsoft.com/office/drawing/2014/main" id="{0E9AD818-BF7A-C5D1-35F3-AFF7C88B04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4" r="8657" b="169"/>
          <a:stretch/>
        </p:blipFill>
        <p:spPr>
          <a:xfrm>
            <a:off x="409699" y="6609"/>
            <a:ext cx="6075162" cy="51377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382454" y="3701868"/>
            <a:ext cx="438008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B31B32D-7B4B-D82B-9175-078F2540DC22}"/>
              </a:ext>
            </a:extLst>
          </p:cNvPr>
          <p:cNvSpPr txBox="1"/>
          <p:nvPr/>
        </p:nvSpPr>
        <p:spPr>
          <a:xfrm>
            <a:off x="-107291" y="482594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31507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Conceitual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A45148C5-F559-979C-70C6-C7CBA632C927}"/>
              </a:ext>
            </a:extLst>
          </p:cNvPr>
          <p:cNvGrpSpPr/>
          <p:nvPr/>
        </p:nvGrpSpPr>
        <p:grpSpPr>
          <a:xfrm>
            <a:off x="542465" y="1938273"/>
            <a:ext cx="8015843" cy="1647702"/>
            <a:chOff x="527621" y="2198046"/>
            <a:chExt cx="8015843" cy="1647702"/>
          </a:xfrm>
        </p:grpSpPr>
        <p:sp>
          <p:nvSpPr>
            <p:cNvPr id="2" name="Seta: para a Direita 1">
              <a:extLst>
                <a:ext uri="{FF2B5EF4-FFF2-40B4-BE49-F238E27FC236}">
                  <a16:creationId xmlns:a16="http://schemas.microsoft.com/office/drawing/2014/main" id="{ECFA60E6-32B3-95F1-0DE8-15CE58FE3814}"/>
                </a:ext>
              </a:extLst>
            </p:cNvPr>
            <p:cNvSpPr/>
            <p:nvPr/>
          </p:nvSpPr>
          <p:spPr>
            <a:xfrm>
              <a:off x="527621" y="3338835"/>
              <a:ext cx="8015843" cy="482435"/>
            </a:xfrm>
            <a:prstGeom prst="rightArrow">
              <a:avLst/>
            </a:prstGeom>
          </p:spPr>
          <p:style>
            <a:lnRef idx="3">
              <a:schemeClr val="lt1"/>
            </a:lnRef>
            <a:fillRef idx="1">
              <a:schemeClr val="dk1"/>
            </a:fillRef>
            <a:effectRef idx="1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C0D2B22E-92A4-A1AE-ADFC-9261550C0284}"/>
                </a:ext>
              </a:extLst>
            </p:cNvPr>
            <p:cNvSpPr/>
            <p:nvPr/>
          </p:nvSpPr>
          <p:spPr>
            <a:xfrm>
              <a:off x="791564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dirty="0">
                  <a:cs typeface="Arial"/>
                </a:rPr>
                <a:t>Coleta</a:t>
              </a:r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4128AE66-075D-A185-173B-4C9B367FE0F8}"/>
                </a:ext>
              </a:extLst>
            </p:cNvPr>
            <p:cNvSpPr/>
            <p:nvPr/>
          </p:nvSpPr>
          <p:spPr>
            <a:xfrm>
              <a:off x="2565440" y="3363313"/>
              <a:ext cx="1551214" cy="4824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Análise</a:t>
              </a:r>
              <a:endParaRPr lang="pt-BR" dirty="0"/>
            </a:p>
          </p:txBody>
        </p:sp>
        <p:sp>
          <p:nvSpPr>
            <p:cNvPr id="5" name="Chave Esquerda 4">
              <a:extLst>
                <a:ext uri="{FF2B5EF4-FFF2-40B4-BE49-F238E27FC236}">
                  <a16:creationId xmlns:a16="http://schemas.microsoft.com/office/drawing/2014/main" id="{74ABD84A-DE9C-F1F3-5A9B-8706D7C19C86}"/>
                </a:ext>
              </a:extLst>
            </p:cNvPr>
            <p:cNvSpPr/>
            <p:nvPr/>
          </p:nvSpPr>
          <p:spPr>
            <a:xfrm rot="5400000">
              <a:off x="2200852" y="1728602"/>
              <a:ext cx="452746" cy="2597726"/>
            </a:xfrm>
            <a:prstGeom prst="leftBrace">
              <a:avLst/>
            </a:prstGeom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283394C6-E034-708B-CAB1-BC35354859D7}"/>
                </a:ext>
              </a:extLst>
            </p:cNvPr>
            <p:cNvSpPr/>
            <p:nvPr/>
          </p:nvSpPr>
          <p:spPr>
            <a:xfrm>
              <a:off x="1095868" y="2198046"/>
              <a:ext cx="2657103" cy="482435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Dados &amp; Requisitos</a:t>
              </a:r>
              <a:endParaRPr lang="pt-BR" dirty="0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10DF2609-1C0A-FF3E-941B-7EB196B24E49}"/>
                </a:ext>
              </a:extLst>
            </p:cNvPr>
            <p:cNvSpPr/>
            <p:nvPr/>
          </p:nvSpPr>
          <p:spPr>
            <a:xfrm>
              <a:off x="4688153" y="3341045"/>
              <a:ext cx="2968830" cy="482435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dirty="0">
                  <a:cs typeface="Arial"/>
                </a:rPr>
                <a:t>Esquema conceitual</a:t>
              </a:r>
              <a:endParaRPr lang="pt-BR" dirty="0"/>
            </a:p>
          </p:txBody>
        </p:sp>
        <p:sp>
          <p:nvSpPr>
            <p:cNvPr id="8" name="Texto Explicativo: Seta para Baixo 7">
              <a:extLst>
                <a:ext uri="{FF2B5EF4-FFF2-40B4-BE49-F238E27FC236}">
                  <a16:creationId xmlns:a16="http://schemas.microsoft.com/office/drawing/2014/main" id="{F0C79E87-87EF-D529-3F31-5C9955531754}"/>
                </a:ext>
              </a:extLst>
            </p:cNvPr>
            <p:cNvSpPr/>
            <p:nvPr/>
          </p:nvSpPr>
          <p:spPr>
            <a:xfrm>
              <a:off x="5901665" y="2439266"/>
              <a:ext cx="2323109" cy="987135"/>
            </a:xfrm>
            <a:prstGeom prst="downArrowCallout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600" dirty="0">
                  <a:cs typeface="Arial"/>
                </a:rPr>
                <a:t>Design conceitual</a:t>
              </a:r>
              <a:endParaRPr lang="pt-BR" sz="1600" dirty="0"/>
            </a:p>
          </p:txBody>
        </p:sp>
      </p:grp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B1B5A376-4209-A337-74DD-8FE36742F3DA}"/>
              </a:ext>
            </a:extLst>
          </p:cNvPr>
          <p:cNvSpPr/>
          <p:nvPr/>
        </p:nvSpPr>
        <p:spPr>
          <a:xfrm rot="-1800000">
            <a:off x="4056801" y="3955380"/>
            <a:ext cx="2686790" cy="757051"/>
          </a:xfrm>
          <a:prstGeom prst="curvedUpArrow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2413534" y="4265342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AE85AB56-C10F-FA97-E843-E9BD955F49F8}"/>
              </a:ext>
            </a:extLst>
          </p:cNvPr>
          <p:cNvSpPr/>
          <p:nvPr/>
        </p:nvSpPr>
        <p:spPr>
          <a:xfrm>
            <a:off x="2288389" y="1626896"/>
            <a:ext cx="2524201" cy="398821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Análise das queries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9718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0090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73D171B8-24A9-6044-964D-64AD3065AEB6}"/>
              </a:ext>
            </a:extLst>
          </p:cNvPr>
          <p:cNvSpPr/>
          <p:nvPr/>
        </p:nvSpPr>
        <p:spPr>
          <a:xfrm>
            <a:off x="1101435" y="2893867"/>
            <a:ext cx="1840674" cy="43048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4CDCF2B5-E175-0759-DF80-0BDDE000F419}"/>
              </a:ext>
            </a:extLst>
          </p:cNvPr>
          <p:cNvSpPr/>
          <p:nvPr/>
        </p:nvSpPr>
        <p:spPr>
          <a:xfrm>
            <a:off x="3543298" y="2893867"/>
            <a:ext cx="1840674" cy="43048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E689992E-2C76-C24C-47D5-82B20EAFF0D2}"/>
              </a:ext>
            </a:extLst>
          </p:cNvPr>
          <p:cNvSpPr/>
          <p:nvPr/>
        </p:nvSpPr>
        <p:spPr>
          <a:xfrm>
            <a:off x="6222668" y="2893866"/>
            <a:ext cx="1840674" cy="4304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Físico</a:t>
            </a:r>
            <a:endParaRPr lang="pt-BR"/>
          </a:p>
        </p:txBody>
      </p:sp>
      <p:sp>
        <p:nvSpPr>
          <p:cNvPr id="195" name="Seta: Curva para a Direita 194">
            <a:extLst>
              <a:ext uri="{FF2B5EF4-FFF2-40B4-BE49-F238E27FC236}">
                <a16:creationId xmlns:a16="http://schemas.microsoft.com/office/drawing/2014/main" id="{77ED42A8-1B82-77EC-FB3C-AB303A80CD5E}"/>
              </a:ext>
            </a:extLst>
          </p:cNvPr>
          <p:cNvSpPr/>
          <p:nvPr/>
        </p:nvSpPr>
        <p:spPr>
          <a:xfrm rot="3960000">
            <a:off x="1491661" y="-701252"/>
            <a:ext cx="927759" cy="3644239"/>
          </a:xfrm>
          <a:prstGeom prst="curvedRightArrow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3431966" y="704353"/>
            <a:ext cx="1692233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Requisitos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187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47168" y="1009956"/>
            <a:ext cx="7165372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Discursando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sobre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7" name="Gráfico 2" descr="Banco de dados com preenchimento sólido">
            <a:extLst>
              <a:ext uri="{FF2B5EF4-FFF2-40B4-BE49-F238E27FC236}">
                <a16:creationId xmlns:a16="http://schemas.microsoft.com/office/drawing/2014/main" id="{8F13D30C-057D-1807-D963-3A77C6AD23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3083" y="2664484"/>
            <a:ext cx="1582947" cy="1604513"/>
          </a:xfrm>
          <a:prstGeom prst="rect">
            <a:avLst/>
          </a:prstGeom>
        </p:spPr>
      </p:pic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05" y="3246766"/>
            <a:ext cx="1550598" cy="1572164"/>
          </a:xfrm>
          <a:prstGeom prst="rect">
            <a:avLst/>
          </a:prstGeom>
        </p:spPr>
      </p:pic>
      <p:pic>
        <p:nvPicPr>
          <p:cNvPr id="9" name="Gráfico 2" descr="Banco de dados com preenchimento sólido">
            <a:extLst>
              <a:ext uri="{FF2B5EF4-FFF2-40B4-BE49-F238E27FC236}">
                <a16:creationId xmlns:a16="http://schemas.microsoft.com/office/drawing/2014/main" id="{5A6C2BEA-5D48-F58B-1B8D-5CA7C06A24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06574" y="3343814"/>
            <a:ext cx="1582947" cy="1604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7943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Implementação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–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r>
              <a:rPr lang="en-US" sz="55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&amp; </a:t>
            </a:r>
            <a:r>
              <a:rPr lang="en-US" sz="55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55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52821" y="3038946"/>
            <a:ext cx="1372467" cy="1364345"/>
          </a:xfrm>
          <a:prstGeom prst="rect">
            <a:avLst/>
          </a:prstGeom>
        </p:spPr>
      </p:pic>
      <p:pic>
        <p:nvPicPr>
          <p:cNvPr id="3" name="Gráfico 3" descr="Fluxograma com preenchimento sólido">
            <a:extLst>
              <a:ext uri="{FF2B5EF4-FFF2-40B4-BE49-F238E27FC236}">
                <a16:creationId xmlns:a16="http://schemas.microsoft.com/office/drawing/2014/main" id="{0EDCD3F7-B826-836B-3806-2370CFD6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48448" y="3591543"/>
            <a:ext cx="1426523" cy="14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0771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775D4CB5-149F-7C8B-C38F-FAA9F0F8A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7842" y="1285875"/>
            <a:ext cx="1209675" cy="809625"/>
          </a:xfrm>
          <a:prstGeom prst="rect">
            <a:avLst/>
          </a:prstGeom>
        </p:spPr>
      </p:pic>
      <p:pic>
        <p:nvPicPr>
          <p:cNvPr id="13" name="Imagem 13" descr="Logotipo&#10;&#10;Descrição gerada automaticamente">
            <a:extLst>
              <a:ext uri="{FF2B5EF4-FFF2-40B4-BE49-F238E27FC236}">
                <a16:creationId xmlns:a16="http://schemas.microsoft.com/office/drawing/2014/main" id="{DA6FFBDF-3594-503C-024D-7F53BA4B95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0270" y="849828"/>
            <a:ext cx="1323975" cy="685800"/>
          </a:xfrm>
          <a:prstGeom prst="rect">
            <a:avLst/>
          </a:prstGeom>
        </p:spPr>
      </p:pic>
      <p:pic>
        <p:nvPicPr>
          <p:cNvPr id="14" name="Imagem 14" descr="Logotipo&#10;&#10;Descrição gerada automaticamente">
            <a:extLst>
              <a:ext uri="{FF2B5EF4-FFF2-40B4-BE49-F238E27FC236}">
                <a16:creationId xmlns:a16="http://schemas.microsoft.com/office/drawing/2014/main" id="{06259610-5CC9-986D-48E6-388CDD729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251" y="2179293"/>
            <a:ext cx="2743200" cy="740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31430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242955" y="3250126"/>
            <a:ext cx="2189513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Estrutura</a:t>
            </a:r>
            <a:endParaRPr lang="pt-BR"/>
          </a:p>
        </p:txBody>
      </p:sp>
      <p:sp>
        <p:nvSpPr>
          <p:cNvPr id="9" name="Seta: Entalhada para a Direita 8">
            <a:extLst>
              <a:ext uri="{FF2B5EF4-FFF2-40B4-BE49-F238E27FC236}">
                <a16:creationId xmlns:a16="http://schemas.microsoft.com/office/drawing/2014/main" id="{5C0A2EEE-64C4-33C1-1D72-CCA4571CC2A9}"/>
              </a:ext>
            </a:extLst>
          </p:cNvPr>
          <p:cNvSpPr/>
          <p:nvPr/>
        </p:nvSpPr>
        <p:spPr>
          <a:xfrm rot="10800000">
            <a:off x="3578094" y="3309147"/>
            <a:ext cx="1232064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12B2254-D132-F166-9FB5-83E39E94A590}"/>
              </a:ext>
            </a:extLst>
          </p:cNvPr>
          <p:cNvSpPr/>
          <p:nvPr/>
        </p:nvSpPr>
        <p:spPr>
          <a:xfrm>
            <a:off x="1301831" y="2812223"/>
            <a:ext cx="1803565" cy="139535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Organização dos dados</a:t>
            </a:r>
            <a:endParaRPr lang="pt-BR" sz="1600"/>
          </a:p>
        </p:txBody>
      </p:sp>
      <p:sp>
        <p:nvSpPr>
          <p:cNvPr id="4" name="Seta: Entalhada para a Direita 3">
            <a:extLst>
              <a:ext uri="{FF2B5EF4-FFF2-40B4-BE49-F238E27FC236}">
                <a16:creationId xmlns:a16="http://schemas.microsoft.com/office/drawing/2014/main" id="{CE6FA996-B434-FE39-CE4C-3485504EF83B}"/>
              </a:ext>
            </a:extLst>
          </p:cNvPr>
          <p:cNvSpPr/>
          <p:nvPr/>
        </p:nvSpPr>
        <p:spPr>
          <a:xfrm rot="5400000">
            <a:off x="5975425" y="2581782"/>
            <a:ext cx="712519" cy="408215"/>
          </a:xfrm>
          <a:prstGeom prst="notched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787A035-8FB3-DA66-1F93-9613CAA11862}"/>
              </a:ext>
            </a:extLst>
          </p:cNvPr>
          <p:cNvSpPr/>
          <p:nvPr/>
        </p:nvSpPr>
        <p:spPr>
          <a:xfrm>
            <a:off x="5287487" y="1691490"/>
            <a:ext cx="2189513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Tabelas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39144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63172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Seta: Curva para a Direita 47">
            <a:extLst>
              <a:ext uri="{FF2B5EF4-FFF2-40B4-BE49-F238E27FC236}">
                <a16:creationId xmlns:a16="http://schemas.microsoft.com/office/drawing/2014/main" id="{1F8D8329-22DB-AD07-BE88-6C8A9619D478}"/>
              </a:ext>
            </a:extLst>
          </p:cNvPr>
          <p:cNvSpPr/>
          <p:nvPr/>
        </p:nvSpPr>
        <p:spPr>
          <a:xfrm rot="9660000">
            <a:off x="3142725" y="2088647"/>
            <a:ext cx="333993" cy="823850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0" name="Seta: Curva para a Direita 49">
            <a:extLst>
              <a:ext uri="{FF2B5EF4-FFF2-40B4-BE49-F238E27FC236}">
                <a16:creationId xmlns:a16="http://schemas.microsoft.com/office/drawing/2014/main" id="{01189273-AC1D-E3A2-40DC-61481ED0E7DF}"/>
              </a:ext>
            </a:extLst>
          </p:cNvPr>
          <p:cNvSpPr/>
          <p:nvPr/>
        </p:nvSpPr>
        <p:spPr>
          <a:xfrm rot="19500000">
            <a:off x="2089004" y="3278016"/>
            <a:ext cx="430482" cy="1209798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8B1F6805-6B11-A196-B73C-7B7CB3A8E8A5}"/>
              </a:ext>
            </a:extLst>
          </p:cNvPr>
          <p:cNvSpPr/>
          <p:nvPr/>
        </p:nvSpPr>
        <p:spPr>
          <a:xfrm>
            <a:off x="1338940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</a:t>
            </a:r>
            <a:endParaRPr lang="pt-BR"/>
          </a:p>
        </p:txBody>
      </p:sp>
      <p:sp>
        <p:nvSpPr>
          <p:cNvPr id="222" name="Retângulo: Cantos Arredondados 221">
            <a:extLst>
              <a:ext uri="{FF2B5EF4-FFF2-40B4-BE49-F238E27FC236}">
                <a16:creationId xmlns:a16="http://schemas.microsoft.com/office/drawing/2014/main" id="{63FE90CA-4169-26A2-F6D7-3BCB0E226F8B}"/>
              </a:ext>
            </a:extLst>
          </p:cNvPr>
          <p:cNvSpPr/>
          <p:nvPr/>
        </p:nvSpPr>
        <p:spPr>
          <a:xfrm>
            <a:off x="455712" y="4690009"/>
            <a:ext cx="7993576" cy="25977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Design Lógico</a:t>
            </a:r>
            <a:endParaRPr lang="pt-BR"/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1B97AE08-FDFD-A070-9BFD-8011F65C72FA}"/>
              </a:ext>
            </a:extLst>
          </p:cNvPr>
          <p:cNvSpPr/>
          <p:nvPr/>
        </p:nvSpPr>
        <p:spPr>
          <a:xfrm>
            <a:off x="5242953" y="2745426"/>
            <a:ext cx="2130135" cy="6011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do BD</a:t>
            </a:r>
            <a:endParaRPr lang="pt-BR"/>
          </a:p>
        </p:txBody>
      </p:sp>
      <p:sp>
        <p:nvSpPr>
          <p:cNvPr id="47" name="Igual a 46">
            <a:extLst>
              <a:ext uri="{FF2B5EF4-FFF2-40B4-BE49-F238E27FC236}">
                <a16:creationId xmlns:a16="http://schemas.microsoft.com/office/drawing/2014/main" id="{FC262B1A-02F9-7B87-17CA-0B4C92B218DB}"/>
              </a:ext>
            </a:extLst>
          </p:cNvPr>
          <p:cNvSpPr/>
          <p:nvPr/>
        </p:nvSpPr>
        <p:spPr>
          <a:xfrm>
            <a:off x="3804927" y="2591418"/>
            <a:ext cx="912915" cy="912915"/>
          </a:xfrm>
          <a:prstGeom prst="mathEqual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382595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</p:spTree>
    <p:extLst>
      <p:ext uri="{BB962C8B-B14F-4D97-AF65-F5344CB8AC3E}">
        <p14:creationId xmlns:p14="http://schemas.microsoft.com/office/powerpoint/2010/main" val="5189314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5841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2BCDAC6-49B1-17CD-E3FA-80C101B0B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9D8E23C3-F9DB-6681-6C5C-E0BF80EFC3F1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Como escolher?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BD47C41-1409-7C85-8CE4-BBE996CA2618}"/>
              </a:ext>
            </a:extLst>
          </p:cNvPr>
          <p:cNvSpPr/>
          <p:nvPr/>
        </p:nvSpPr>
        <p:spPr>
          <a:xfrm>
            <a:off x="6675417" y="1639535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Mobile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375C7AE0-CD17-DD24-E1D7-E4E3ADDBE533}"/>
              </a:ext>
            </a:extLst>
          </p:cNvPr>
          <p:cNvSpPr/>
          <p:nvPr/>
        </p:nvSpPr>
        <p:spPr>
          <a:xfrm>
            <a:off x="2548740" y="4266951"/>
            <a:ext cx="1877784" cy="57150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2CCDBAD-21F2-0220-7142-6C38AC7C920E}"/>
              </a:ext>
            </a:extLst>
          </p:cNvPr>
          <p:cNvSpPr/>
          <p:nvPr/>
        </p:nvSpPr>
        <p:spPr>
          <a:xfrm>
            <a:off x="6675417" y="4014601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NoSQL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E5F941E-5B46-E7F3-4918-0A207140EADB}"/>
              </a:ext>
            </a:extLst>
          </p:cNvPr>
          <p:cNvSpPr/>
          <p:nvPr/>
        </p:nvSpPr>
        <p:spPr>
          <a:xfrm>
            <a:off x="4871852" y="845374"/>
            <a:ext cx="1877784" cy="57150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Distribuído</a:t>
            </a:r>
            <a:endParaRPr lang="pt-BR"/>
          </a:p>
        </p:txBody>
      </p:sp>
      <p:sp>
        <p:nvSpPr>
          <p:cNvPr id="17" name="Seta: Curva para a Direita 16">
            <a:extLst>
              <a:ext uri="{FF2B5EF4-FFF2-40B4-BE49-F238E27FC236}">
                <a16:creationId xmlns:a16="http://schemas.microsoft.com/office/drawing/2014/main" id="{EA2A7CCD-6421-BCB4-ADFE-B893272E2C50}"/>
              </a:ext>
            </a:extLst>
          </p:cNvPr>
          <p:cNvSpPr/>
          <p:nvPr/>
        </p:nvSpPr>
        <p:spPr>
          <a:xfrm rot="2580000">
            <a:off x="3289448" y="2690274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8" name="Seta: Curva para a Direita 17">
            <a:extLst>
              <a:ext uri="{FF2B5EF4-FFF2-40B4-BE49-F238E27FC236}">
                <a16:creationId xmlns:a16="http://schemas.microsoft.com/office/drawing/2014/main" id="{FFEA4996-D0E8-13D2-05EF-87691E0789D7}"/>
              </a:ext>
            </a:extLst>
          </p:cNvPr>
          <p:cNvSpPr/>
          <p:nvPr/>
        </p:nvSpPr>
        <p:spPr>
          <a:xfrm rot="18180000">
            <a:off x="5946551" y="3313728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9" name="Seta: Curva para a Direita 18">
            <a:extLst>
              <a:ext uri="{FF2B5EF4-FFF2-40B4-BE49-F238E27FC236}">
                <a16:creationId xmlns:a16="http://schemas.microsoft.com/office/drawing/2014/main" id="{77F4F478-AB1E-3E84-067E-4852EC4A05E1}"/>
              </a:ext>
            </a:extLst>
          </p:cNvPr>
          <p:cNvSpPr/>
          <p:nvPr/>
        </p:nvSpPr>
        <p:spPr>
          <a:xfrm rot="13620000">
            <a:off x="6814934" y="1970331"/>
            <a:ext cx="727363" cy="1796142"/>
          </a:xfrm>
          <a:prstGeom prst="curv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0" name="Seta: Curva para Baixo 19">
            <a:extLst>
              <a:ext uri="{FF2B5EF4-FFF2-40B4-BE49-F238E27FC236}">
                <a16:creationId xmlns:a16="http://schemas.microsoft.com/office/drawing/2014/main" id="{E1EB2049-2218-F978-89C8-E8D07FA231C6}"/>
              </a:ext>
            </a:extLst>
          </p:cNvPr>
          <p:cNvSpPr/>
          <p:nvPr/>
        </p:nvSpPr>
        <p:spPr>
          <a:xfrm rot="15660000">
            <a:off x="3864609" y="1899993"/>
            <a:ext cx="2078181" cy="70509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FA7D0E4F-7720-C5DA-A70B-EFA625BF0A02}"/>
              </a:ext>
            </a:extLst>
          </p:cNvPr>
          <p:cNvSpPr/>
          <p:nvPr/>
        </p:nvSpPr>
        <p:spPr>
          <a:xfrm>
            <a:off x="4159331" y="2789957"/>
            <a:ext cx="2456707" cy="70509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800">
                <a:cs typeface="Arial"/>
              </a:rPr>
              <a:t>Estrutura</a:t>
            </a:r>
            <a:endParaRPr lang="pt-BR" sz="1800"/>
          </a:p>
        </p:txBody>
      </p:sp>
      <p:pic>
        <p:nvPicPr>
          <p:cNvPr id="22" name="Imagem 22" descr="Logotipo, nome da empresa&#10;&#10;Descrição gerada automaticamente">
            <a:extLst>
              <a:ext uri="{FF2B5EF4-FFF2-40B4-BE49-F238E27FC236}">
                <a16:creationId xmlns:a16="http://schemas.microsoft.com/office/drawing/2014/main" id="{709799AA-4CE1-8D6C-839D-B01FCDCA97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6598" y="843333"/>
            <a:ext cx="1073109" cy="755197"/>
          </a:xfrm>
          <a:prstGeom prst="rect">
            <a:avLst/>
          </a:prstGeom>
        </p:spPr>
      </p:pic>
      <p:pic>
        <p:nvPicPr>
          <p:cNvPr id="24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130D4F25-8C20-CA53-A9B4-44A3D73324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83706" y="3044908"/>
            <a:ext cx="1209675" cy="809625"/>
          </a:xfrm>
          <a:prstGeom prst="rect">
            <a:avLst/>
          </a:prstGeom>
        </p:spPr>
      </p:pic>
      <p:pic>
        <p:nvPicPr>
          <p:cNvPr id="26" name="Imagem 13" descr="Logotipo&#10;&#10;Descrição gerada automaticamente">
            <a:extLst>
              <a:ext uri="{FF2B5EF4-FFF2-40B4-BE49-F238E27FC236}">
                <a16:creationId xmlns:a16="http://schemas.microsoft.com/office/drawing/2014/main" id="{1DCD33AF-55C2-D4B2-E495-29B5A887B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6646" y="4301094"/>
            <a:ext cx="1242333" cy="64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9286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4214CE5-5309-0F69-154E-EDF859315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ED59E153-A665-6991-FEA6-64D6073BEBB8}"/>
              </a:ext>
            </a:extLst>
          </p:cNvPr>
          <p:cNvSpPr/>
          <p:nvPr/>
        </p:nvSpPr>
        <p:spPr>
          <a:xfrm>
            <a:off x="459357" y="1413569"/>
            <a:ext cx="3644658" cy="1153783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Percurso....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D4E2519F-6D20-E074-C03E-FA4A519E880F}"/>
              </a:ext>
            </a:extLst>
          </p:cNvPr>
          <p:cNvGrpSpPr/>
          <p:nvPr/>
        </p:nvGrpSpPr>
        <p:grpSpPr>
          <a:xfrm>
            <a:off x="4468622" y="2373857"/>
            <a:ext cx="3601214" cy="2000250"/>
            <a:chOff x="3977489" y="2373857"/>
            <a:chExt cx="3601214" cy="2000250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840E7BB6-95A5-CB4B-FA48-0CD6F6C3A73E}"/>
                </a:ext>
              </a:extLst>
            </p:cNvPr>
            <p:cNvSpPr/>
            <p:nvPr/>
          </p:nvSpPr>
          <p:spPr>
            <a:xfrm>
              <a:off x="3977490" y="2373857"/>
              <a:ext cx="3601213" cy="5715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Lógico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3F5A69B2-FA61-0F33-7164-2956CC0DD9D2}"/>
                </a:ext>
              </a:extLst>
            </p:cNvPr>
            <p:cNvSpPr/>
            <p:nvPr/>
          </p:nvSpPr>
          <p:spPr>
            <a:xfrm>
              <a:off x="3977490" y="3088232"/>
              <a:ext cx="3601213" cy="571501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Instalação e Configuração do SGBD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8468B83F-6FED-7363-5738-30A632FF4546}"/>
                </a:ext>
              </a:extLst>
            </p:cNvPr>
            <p:cNvSpPr/>
            <p:nvPr/>
          </p:nvSpPr>
          <p:spPr>
            <a:xfrm>
              <a:off x="3977489" y="3802606"/>
              <a:ext cx="3601213" cy="571501"/>
            </a:xfrm>
            <a:prstGeom prst="roundRect">
              <a:avLst/>
            </a:prstGeom>
            <a:solidFill>
              <a:schemeClr val="tx1">
                <a:lumMod val="95000"/>
                <a:lumOff val="5000"/>
              </a:schemeClr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Criação do Esquema do BD</a:t>
              </a:r>
              <a:endParaRPr lang="pt-BR"/>
            </a:p>
          </p:txBody>
        </p:sp>
      </p:grpSp>
      <p:pic>
        <p:nvPicPr>
          <p:cNvPr id="12" name="Imagem 12" descr="Logotipo&#10;&#10;Descrição gerada automaticamente">
            <a:extLst>
              <a:ext uri="{FF2B5EF4-FFF2-40B4-BE49-F238E27FC236}">
                <a16:creationId xmlns:a16="http://schemas.microsoft.com/office/drawing/2014/main" id="{01DCA496-699A-12DD-E12D-B9D788174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4809" y="3228975"/>
            <a:ext cx="1957982" cy="1007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160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Depende do modelo de Banco de Dados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1C6CD60C-12DF-6AA3-FE3C-16CF9AAB7271}"/>
              </a:ext>
            </a:extLst>
          </p:cNvPr>
          <p:cNvSpPr/>
          <p:nvPr/>
        </p:nvSpPr>
        <p:spPr>
          <a:xfrm>
            <a:off x="5146467" y="1327808"/>
            <a:ext cx="3406733" cy="302820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cs typeface="Arial"/>
              </a:rPr>
              <a:t>Características do modelo de SGBD</a:t>
            </a:r>
            <a:endParaRPr lang="pt-BR" sz="2000"/>
          </a:p>
        </p:txBody>
      </p:sp>
      <p:pic>
        <p:nvPicPr>
          <p:cNvPr id="6" name="Imagem 12" descr="Nome da empresa&#10;&#10;Descrição gerada automaticamente">
            <a:extLst>
              <a:ext uri="{FF2B5EF4-FFF2-40B4-BE49-F238E27FC236}">
                <a16:creationId xmlns:a16="http://schemas.microsoft.com/office/drawing/2014/main" id="{2D686E28-1B7F-C4E7-A5D6-DF645A6B5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8920" y="3341791"/>
            <a:ext cx="1209675" cy="809625"/>
          </a:xfrm>
          <a:prstGeom prst="rect">
            <a:avLst/>
          </a:prstGeom>
        </p:spPr>
      </p:pic>
      <p:pic>
        <p:nvPicPr>
          <p:cNvPr id="8" name="Imagem 13" descr="Logotipo&#10;&#10;Descrição gerada automaticamente">
            <a:extLst>
              <a:ext uri="{FF2B5EF4-FFF2-40B4-BE49-F238E27FC236}">
                <a16:creationId xmlns:a16="http://schemas.microsoft.com/office/drawing/2014/main" id="{66512120-A8FD-5A8E-944B-993974ED1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7776" y="1651412"/>
            <a:ext cx="1242333" cy="641268"/>
          </a:xfrm>
          <a:prstGeom prst="rect">
            <a:avLst/>
          </a:prstGeom>
        </p:spPr>
      </p:pic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1533F193-03A9-8423-224F-CF9B1345358B}"/>
              </a:ext>
            </a:extLst>
          </p:cNvPr>
          <p:cNvSpPr/>
          <p:nvPr/>
        </p:nvSpPr>
        <p:spPr>
          <a:xfrm>
            <a:off x="3548406" y="2670848"/>
            <a:ext cx="2167246" cy="356260"/>
          </a:xfrm>
          <a:prstGeom prst="lef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6456BD0-E962-F889-87B1-0C22531BADAD}"/>
              </a:ext>
            </a:extLst>
          </p:cNvPr>
          <p:cNvSpPr/>
          <p:nvPr/>
        </p:nvSpPr>
        <p:spPr>
          <a:xfrm>
            <a:off x="4020167" y="2635950"/>
            <a:ext cx="1395350" cy="4230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Influência</a:t>
            </a:r>
            <a:endParaRPr lang="pt-BR"/>
          </a:p>
        </p:txBody>
      </p:sp>
      <p:pic>
        <p:nvPicPr>
          <p:cNvPr id="12" name="Imagem 12" descr="Diagrama&#10;&#10;Descrição gerada automaticamente">
            <a:extLst>
              <a:ext uri="{FF2B5EF4-FFF2-40B4-BE49-F238E27FC236}">
                <a16:creationId xmlns:a16="http://schemas.microsoft.com/office/drawing/2014/main" id="{CCA8F21E-A70F-8604-66F5-61E21E66D0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6" y="1780482"/>
            <a:ext cx="3040083" cy="226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444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Relembrando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31;g116d3f5ae16_1_0">
            <a:extLst>
              <a:ext uri="{FF2B5EF4-FFF2-40B4-BE49-F238E27FC236}">
                <a16:creationId xmlns:a16="http://schemas.microsoft.com/office/drawing/2014/main" id="{62D9CBAA-F492-7B6E-12D9-D777C49796E5}"/>
              </a:ext>
            </a:extLst>
          </p:cNvPr>
          <p:cNvSpPr txBox="1"/>
          <p:nvPr/>
        </p:nvSpPr>
        <p:spPr>
          <a:xfrm>
            <a:off x="717925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Isolamento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data/program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Integridade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Consistência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Segurança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69055925-963D-F454-5BDA-D08186F9278C}"/>
              </a:ext>
            </a:extLst>
          </p:cNvPr>
          <p:cNvSpPr txBox="1"/>
          <p:nvPr/>
        </p:nvSpPr>
        <p:spPr>
          <a:xfrm>
            <a:off x="4664510" y="1633450"/>
            <a:ext cx="389778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  <a:sym typeface="Calibri"/>
              </a:rPr>
              <a:t>Views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Recuperação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Recovery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Concorrência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702499" y="3081274"/>
            <a:ext cx="1647701" cy="48243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728724" y="3081272"/>
            <a:ext cx="2070759" cy="48243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8" name="Texto Explicativo: Seta para Baixo 7">
            <a:extLst>
              <a:ext uri="{FF2B5EF4-FFF2-40B4-BE49-F238E27FC236}">
                <a16:creationId xmlns:a16="http://schemas.microsoft.com/office/drawing/2014/main" id="{F0C79E87-87EF-D529-3F31-5C9955531754}"/>
              </a:ext>
            </a:extLst>
          </p:cNvPr>
          <p:cNvSpPr/>
          <p:nvPr/>
        </p:nvSpPr>
        <p:spPr>
          <a:xfrm>
            <a:off x="1982808" y="2134961"/>
            <a:ext cx="2323109" cy="987135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Design conceitual</a:t>
            </a:r>
            <a:endParaRPr lang="pt-BR" sz="16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5044412" y="3081271"/>
            <a:ext cx="2070759" cy="482435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9B1B084-9ACF-762A-F798-6157F03E26AE}"/>
              </a:ext>
            </a:extLst>
          </p:cNvPr>
          <p:cNvSpPr/>
          <p:nvPr/>
        </p:nvSpPr>
        <p:spPr>
          <a:xfrm>
            <a:off x="5419476" y="3738375"/>
            <a:ext cx="2657103" cy="482435"/>
          </a:xfrm>
          <a:prstGeom prst="roundRec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Especificando</a:t>
            </a:r>
            <a:endParaRPr lang="pt-BR"/>
          </a:p>
        </p:txBody>
      </p:sp>
      <p:sp>
        <p:nvSpPr>
          <p:cNvPr id="15" name="Seta: Curva para a Direita 14">
            <a:extLst>
              <a:ext uri="{FF2B5EF4-FFF2-40B4-BE49-F238E27FC236}">
                <a16:creationId xmlns:a16="http://schemas.microsoft.com/office/drawing/2014/main" id="{D8513729-4817-349A-86D0-EA2713AF3CFA}"/>
              </a:ext>
            </a:extLst>
          </p:cNvPr>
          <p:cNvSpPr/>
          <p:nvPr/>
        </p:nvSpPr>
        <p:spPr>
          <a:xfrm rot="16200000">
            <a:off x="4543777" y="3068800"/>
            <a:ext cx="727363" cy="2746167"/>
          </a:xfrm>
          <a:prstGeom prst="curvedRightArrow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CDCC654-7DF2-4602-BC87-AE00CACA51CA}"/>
              </a:ext>
            </a:extLst>
          </p:cNvPr>
          <p:cNvSpPr/>
          <p:nvPr/>
        </p:nvSpPr>
        <p:spPr>
          <a:xfrm>
            <a:off x="1329911" y="3693842"/>
            <a:ext cx="2657103" cy="48243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Conceitos de Alto Nível</a:t>
            </a:r>
            <a:endParaRPr lang="pt-BR"/>
          </a:p>
        </p:txBody>
      </p:sp>
      <p:sp>
        <p:nvSpPr>
          <p:cNvPr id="16" name="Texto Explicativo: Seta para Baixo 15">
            <a:extLst>
              <a:ext uri="{FF2B5EF4-FFF2-40B4-BE49-F238E27FC236}">
                <a16:creationId xmlns:a16="http://schemas.microsoft.com/office/drawing/2014/main" id="{6FFD1691-1270-003C-9F78-ECB03B890B00}"/>
              </a:ext>
            </a:extLst>
          </p:cNvPr>
          <p:cNvSpPr/>
          <p:nvPr/>
        </p:nvSpPr>
        <p:spPr>
          <a:xfrm>
            <a:off x="5790334" y="2216604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Mapeamento</a:t>
            </a:r>
            <a:endParaRPr lang="pt-BR" sz="1600"/>
          </a:p>
        </p:txBody>
      </p:sp>
      <p:pic>
        <p:nvPicPr>
          <p:cNvPr id="17" name="Gráfico 17" descr="Tabela com preenchimento sólido">
            <a:extLst>
              <a:ext uri="{FF2B5EF4-FFF2-40B4-BE49-F238E27FC236}">
                <a16:creationId xmlns:a16="http://schemas.microsoft.com/office/drawing/2014/main" id="{2604280B-CB94-5A02-DE0D-98CEE9947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03176" y="2352057"/>
            <a:ext cx="394855" cy="4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2198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9409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14" y="132343"/>
            <a:ext cx="7456216" cy="49159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AA9D766-A859-0559-8174-4AB1B7FF10E1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30003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4" descr="Diagrama&#10;&#10;Descrição gerada automaticamente">
            <a:extLst>
              <a:ext uri="{FF2B5EF4-FFF2-40B4-BE49-F238E27FC236}">
                <a16:creationId xmlns:a16="http://schemas.microsoft.com/office/drawing/2014/main" id="{757E5807-2787-5F6D-4255-0DD5B0C77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991" y="45743"/>
            <a:ext cx="6676900" cy="505943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6644207" y="2150654"/>
            <a:ext cx="19975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endParaRPr lang="en-US" sz="4000" b="1" err="1">
              <a:solidFill>
                <a:srgbClr val="EA4E60"/>
              </a:solidFill>
              <a:latin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B053A075-DA1E-E294-0AA4-8E0BA5C625BB}"/>
              </a:ext>
            </a:extLst>
          </p:cNvPr>
          <p:cNvSpPr txBox="1"/>
          <p:nvPr/>
        </p:nvSpPr>
        <p:spPr>
          <a:xfrm>
            <a:off x="5165605" y="135327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7541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369301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 x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 descr="Fundo preto com letras brancas&#10;&#10;Descrição gerada automaticamente">
            <a:extLst>
              <a:ext uri="{FF2B5EF4-FFF2-40B4-BE49-F238E27FC236}">
                <a16:creationId xmlns:a16="http://schemas.microsoft.com/office/drawing/2014/main" id="{B6B963A5-72B0-C419-82AC-24A454F11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2569593"/>
            <a:ext cx="2570672" cy="2570672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DEECBCF9-1674-E8EC-776C-F2E151710F27}"/>
              </a:ext>
            </a:extLst>
          </p:cNvPr>
          <p:cNvSpPr/>
          <p:nvPr/>
        </p:nvSpPr>
        <p:spPr>
          <a:xfrm>
            <a:off x="459357" y="1413569"/>
            <a:ext cx="2464548" cy="113893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Pontos de atenção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CEC8852A-05A9-DAC6-0DFC-EF0E2FFD9F23}"/>
              </a:ext>
            </a:extLst>
          </p:cNvPr>
          <p:cNvGrpSpPr/>
          <p:nvPr/>
        </p:nvGrpSpPr>
        <p:grpSpPr>
          <a:xfrm>
            <a:off x="2832635" y="1875767"/>
            <a:ext cx="3163658" cy="1027378"/>
            <a:chOff x="3522888" y="1771858"/>
            <a:chExt cx="3163658" cy="1027378"/>
          </a:xfrm>
        </p:grpSpPr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68EB4771-64B0-9DE2-71B1-9CE695979E28}"/>
                </a:ext>
              </a:extLst>
            </p:cNvPr>
            <p:cNvSpPr/>
            <p:nvPr/>
          </p:nvSpPr>
          <p:spPr>
            <a:xfrm>
              <a:off x="3522888" y="225742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Entidades</a:t>
              </a:r>
              <a:endParaRPr lang="pt-BR"/>
            </a:p>
          </p:txBody>
        </p:sp>
        <p:sp>
          <p:nvSpPr>
            <p:cNvPr id="18" name="Balão de Fala: Retângulo com Cantos Arredondados 17">
              <a:extLst>
                <a:ext uri="{FF2B5EF4-FFF2-40B4-BE49-F238E27FC236}">
                  <a16:creationId xmlns:a16="http://schemas.microsoft.com/office/drawing/2014/main" id="{9DFE30A1-6626-6863-1E2D-C0CDD9579AF8}"/>
                </a:ext>
              </a:extLst>
            </p:cNvPr>
            <p:cNvSpPr/>
            <p:nvPr/>
          </p:nvSpPr>
          <p:spPr>
            <a:xfrm>
              <a:off x="4140776" y="1771858"/>
              <a:ext cx="2545770" cy="452746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Qual tipo de entidade?</a:t>
              </a:r>
              <a:endParaRPr lang="pt-BR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51D9F455-229A-5DC4-965B-AC819454DEEC}"/>
              </a:ext>
            </a:extLst>
          </p:cNvPr>
          <p:cNvGrpSpPr/>
          <p:nvPr/>
        </p:nvGrpSpPr>
        <p:grpSpPr>
          <a:xfrm>
            <a:off x="4940505" y="2180071"/>
            <a:ext cx="3928133" cy="1606301"/>
            <a:chOff x="2535752" y="3300805"/>
            <a:chExt cx="3928133" cy="1606301"/>
          </a:xfrm>
        </p:grpSpPr>
        <p:sp>
          <p:nvSpPr>
            <p:cNvPr id="19" name="Retângulo: Cantos Arredondados 18">
              <a:extLst>
                <a:ext uri="{FF2B5EF4-FFF2-40B4-BE49-F238E27FC236}">
                  <a16:creationId xmlns:a16="http://schemas.microsoft.com/office/drawing/2014/main" id="{185660E6-35E4-4235-21BA-DF4CBA0FE9F0}"/>
                </a:ext>
              </a:extLst>
            </p:cNvPr>
            <p:cNvSpPr/>
            <p:nvPr/>
          </p:nvSpPr>
          <p:spPr>
            <a:xfrm>
              <a:off x="2535752" y="4365294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Relacionamentos</a:t>
              </a:r>
              <a:endParaRPr lang="pt-BR"/>
            </a:p>
          </p:txBody>
        </p:sp>
        <p:sp>
          <p:nvSpPr>
            <p:cNvPr id="20" name="Balão de Fala: Retângulo com Cantos Arredondados 19">
              <a:extLst>
                <a:ext uri="{FF2B5EF4-FFF2-40B4-BE49-F238E27FC236}">
                  <a16:creationId xmlns:a16="http://schemas.microsoft.com/office/drawing/2014/main" id="{7735B330-086C-3A04-A71F-EC58D89F24AA}"/>
                </a:ext>
              </a:extLst>
            </p:cNvPr>
            <p:cNvSpPr/>
            <p:nvPr/>
          </p:nvSpPr>
          <p:spPr>
            <a:xfrm>
              <a:off x="3146218" y="3983637"/>
              <a:ext cx="2404751" cy="467591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Binário, </a:t>
              </a:r>
              <a:r>
                <a:rPr lang="pt-BR" err="1">
                  <a:cs typeface="Arial"/>
                </a:rPr>
                <a:t>n-ário</a:t>
              </a:r>
              <a:r>
                <a:rPr lang="pt-BR">
                  <a:cs typeface="Arial"/>
                </a:rPr>
                <a:t>?</a:t>
              </a:r>
              <a:endParaRPr lang="pt-BR"/>
            </a:p>
          </p:txBody>
        </p:sp>
        <p:sp>
          <p:nvSpPr>
            <p:cNvPr id="21" name="Balão de Fala: Retângulo com Cantos Arredondados 20">
              <a:extLst>
                <a:ext uri="{FF2B5EF4-FFF2-40B4-BE49-F238E27FC236}">
                  <a16:creationId xmlns:a16="http://schemas.microsoft.com/office/drawing/2014/main" id="{04F5EC28-E148-F937-13D7-E0248C2A6E3E}"/>
                </a:ext>
              </a:extLst>
            </p:cNvPr>
            <p:cNvSpPr/>
            <p:nvPr/>
          </p:nvSpPr>
          <p:spPr>
            <a:xfrm>
              <a:off x="4029446" y="3300805"/>
              <a:ext cx="2434439" cy="667987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Cardinalidade</a:t>
              </a:r>
            </a:p>
            <a:p>
              <a:pPr algn="ctr"/>
              <a:r>
                <a:rPr lang="pt-BR">
                  <a:cs typeface="Arial"/>
                </a:rPr>
                <a:t> [1:1, 1:n, n:1 ...]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AEF89493-9214-9085-A375-7B92B90769D5}"/>
              </a:ext>
            </a:extLst>
          </p:cNvPr>
          <p:cNvGrpSpPr/>
          <p:nvPr/>
        </p:nvGrpSpPr>
        <p:grpSpPr>
          <a:xfrm>
            <a:off x="2472912" y="3918856"/>
            <a:ext cx="3065813" cy="1007052"/>
            <a:chOff x="2472912" y="3918856"/>
            <a:chExt cx="3065813" cy="1007052"/>
          </a:xfrm>
        </p:grpSpPr>
        <p:sp>
          <p:nvSpPr>
            <p:cNvPr id="25" name="Retângulo: Cantos Arredondados 24">
              <a:extLst>
                <a:ext uri="{FF2B5EF4-FFF2-40B4-BE49-F238E27FC236}">
                  <a16:creationId xmlns:a16="http://schemas.microsoft.com/office/drawing/2014/main" id="{4CFB3E3B-8590-DC67-3F4F-66BFA65F61F5}"/>
                </a:ext>
              </a:extLst>
            </p:cNvPr>
            <p:cNvSpPr/>
            <p:nvPr/>
          </p:nvSpPr>
          <p:spPr>
            <a:xfrm>
              <a:off x="2472912" y="4384096"/>
              <a:ext cx="1974272" cy="54181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Atributos</a:t>
              </a:r>
              <a:endParaRPr lang="pt-BR"/>
            </a:p>
          </p:txBody>
        </p:sp>
        <p:sp>
          <p:nvSpPr>
            <p:cNvPr id="27" name="Balão de Fala: Retângulo com Cantos Arredondados 26">
              <a:extLst>
                <a:ext uri="{FF2B5EF4-FFF2-40B4-BE49-F238E27FC236}">
                  <a16:creationId xmlns:a16="http://schemas.microsoft.com/office/drawing/2014/main" id="{27A830B9-63F6-5968-C0DC-9890802496A6}"/>
                </a:ext>
              </a:extLst>
            </p:cNvPr>
            <p:cNvSpPr/>
            <p:nvPr/>
          </p:nvSpPr>
          <p:spPr>
            <a:xfrm>
              <a:off x="3230460" y="3918856"/>
              <a:ext cx="2308265" cy="497279"/>
            </a:xfrm>
            <a:prstGeom prst="wedgeRoundRectCallou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Multivalorados?</a:t>
              </a:r>
              <a:endParaRPr lang="pt-BR"/>
            </a:p>
          </p:txBody>
        </p: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84417F0-2C0B-465A-63E8-F201381A6B35}"/>
              </a:ext>
            </a:extLst>
          </p:cNvPr>
          <p:cNvSpPr/>
          <p:nvPr/>
        </p:nvSpPr>
        <p:spPr>
          <a:xfrm>
            <a:off x="3743696" y="2225881"/>
            <a:ext cx="3651662" cy="190747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cs typeface="Arial"/>
              </a:rPr>
              <a:t>Restrições </a:t>
            </a:r>
          </a:p>
          <a:p>
            <a:pPr algn="ctr"/>
            <a:r>
              <a:rPr lang="pt-BR" sz="2000">
                <a:cs typeface="Arial"/>
              </a:rPr>
              <a:t>&amp; </a:t>
            </a:r>
          </a:p>
          <a:p>
            <a:pPr algn="ctr"/>
            <a:r>
              <a:rPr lang="pt-BR" sz="2000">
                <a:cs typeface="Arial"/>
              </a:rPr>
              <a:t>Integridade</a:t>
            </a:r>
          </a:p>
        </p:txBody>
      </p:sp>
    </p:spTree>
    <p:extLst>
      <p:ext uri="{BB962C8B-B14F-4D97-AF65-F5344CB8AC3E}">
        <p14:creationId xmlns:p14="http://schemas.microsoft.com/office/powerpoint/2010/main" val="39608491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Descrição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conceitual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Independente do modelo de Banco de Dados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200224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5064825" y="1624691"/>
            <a:ext cx="3302824" cy="51954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será implementado?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9956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Parâmetros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Físicos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Estrutura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Índices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Caminhos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Segurança, performance ...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Físico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Diretamente ligado ao SGBD</a:t>
            </a:r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3936669" y="1483672"/>
            <a:ext cx="2746168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Alocação de memória</a:t>
            </a:r>
            <a:endParaRPr lang="pt-BR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4CB5C7E-2606-0A0C-924D-94FB313119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9458" y="2705719"/>
            <a:ext cx="2743200" cy="1543050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F6A6DB52-97D5-84E1-8A29-B05D9CEF28D8}"/>
              </a:ext>
            </a:extLst>
          </p:cNvPr>
          <p:cNvSpPr/>
          <p:nvPr/>
        </p:nvSpPr>
        <p:spPr>
          <a:xfrm>
            <a:off x="4857006" y="2166503"/>
            <a:ext cx="3228603" cy="53439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Particionamento de tabelas</a:t>
            </a:r>
          </a:p>
        </p:txBody>
      </p:sp>
    </p:spTree>
    <p:extLst>
      <p:ext uri="{BB962C8B-B14F-4D97-AF65-F5344CB8AC3E}">
        <p14:creationId xmlns:p14="http://schemas.microsoft.com/office/powerpoint/2010/main" val="9394105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5" name="Texto Explicativo: Seta para Baixo 4">
            <a:extLst>
              <a:ext uri="{FF2B5EF4-FFF2-40B4-BE49-F238E27FC236}">
                <a16:creationId xmlns:a16="http://schemas.microsoft.com/office/drawing/2014/main" id="{DD0EA31F-8E5B-6EB4-B04C-5405049F9DAA}"/>
              </a:ext>
            </a:extLst>
          </p:cNvPr>
          <p:cNvSpPr/>
          <p:nvPr/>
        </p:nvSpPr>
        <p:spPr>
          <a:xfrm>
            <a:off x="5812600" y="2134961"/>
            <a:ext cx="2323109" cy="987135"/>
          </a:xfrm>
          <a:prstGeom prst="downArrowCallout">
            <a:avLst/>
          </a:prstGeom>
          <a:solidFill>
            <a:srgbClr val="C0000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cs typeface="Arial"/>
              </a:rPr>
              <a:t>Implementação</a:t>
            </a:r>
            <a:endParaRPr lang="pt-BR" sz="1600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9" name="Texto Explicativo: Seta para a Direita 8">
            <a:extLst>
              <a:ext uri="{FF2B5EF4-FFF2-40B4-BE49-F238E27FC236}">
                <a16:creationId xmlns:a16="http://schemas.microsoft.com/office/drawing/2014/main" id="{5DE81028-723B-1A42-8657-773EA4F41683}"/>
              </a:ext>
            </a:extLst>
          </p:cNvPr>
          <p:cNvSpPr/>
          <p:nvPr/>
        </p:nvSpPr>
        <p:spPr>
          <a:xfrm>
            <a:off x="3216729" y="3836472"/>
            <a:ext cx="2226622" cy="912915"/>
          </a:xfrm>
          <a:prstGeom prst="rightArrowCallou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2760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  <p:sp>
        <p:nvSpPr>
          <p:cNvPr id="9" name="Google Shape;231;g116d3f5ae16_1_0">
            <a:extLst>
              <a:ext uri="{FF2B5EF4-FFF2-40B4-BE49-F238E27FC236}">
                <a16:creationId xmlns:a16="http://schemas.microsoft.com/office/drawing/2014/main" id="{600F1786-4B9A-0C30-A4C2-26F2FB45D3C5}"/>
              </a:ext>
            </a:extLst>
          </p:cNvPr>
          <p:cNvSpPr txBox="1"/>
          <p:nvPr/>
        </p:nvSpPr>
        <p:spPr>
          <a:xfrm>
            <a:off x="717925" y="1633450"/>
            <a:ext cx="3865438" cy="271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formal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sistema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que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vai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além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BD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F60D0D9-DD0C-4A93-2F84-2D438D29F7F0}"/>
              </a:ext>
            </a:extLst>
          </p:cNvPr>
          <p:cNvSpPr/>
          <p:nvPr/>
        </p:nvSpPr>
        <p:spPr>
          <a:xfrm>
            <a:off x="2993366" y="1672446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Preposição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FF7B6AC-C9ED-EBFC-2B3F-E66CCD3D04BB}"/>
              </a:ext>
            </a:extLst>
          </p:cNvPr>
          <p:cNvSpPr/>
          <p:nvPr/>
        </p:nvSpPr>
        <p:spPr>
          <a:xfrm>
            <a:off x="567187" y="3732002"/>
            <a:ext cx="2447744" cy="48523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Predicado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14758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2" name="Seta: para a Direita 1">
            <a:extLst>
              <a:ext uri="{FF2B5EF4-FFF2-40B4-BE49-F238E27FC236}">
                <a16:creationId xmlns:a16="http://schemas.microsoft.com/office/drawing/2014/main" id="{ECFA60E6-32B3-95F1-0DE8-15CE58FE3814}"/>
              </a:ext>
            </a:extLst>
          </p:cNvPr>
          <p:cNvSpPr/>
          <p:nvPr/>
        </p:nvSpPr>
        <p:spPr>
          <a:xfrm>
            <a:off x="542465" y="3079062"/>
            <a:ext cx="8015843" cy="482435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0D2B22E-92A4-A1AE-ADFC-9261550C0284}"/>
              </a:ext>
            </a:extLst>
          </p:cNvPr>
          <p:cNvSpPr/>
          <p:nvPr/>
        </p:nvSpPr>
        <p:spPr>
          <a:xfrm>
            <a:off x="695077" y="2955099"/>
            <a:ext cx="1180110" cy="7422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Coleta &amp; Análise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0DF2609-1C0A-FF3E-941B-7EB196B24E49}"/>
              </a:ext>
            </a:extLst>
          </p:cNvPr>
          <p:cNvSpPr/>
          <p:nvPr/>
        </p:nvSpPr>
        <p:spPr>
          <a:xfrm>
            <a:off x="2075581" y="2955097"/>
            <a:ext cx="1551214" cy="72736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conceitual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ACB2C34-5770-6A94-66F7-9C7F4242FB52}"/>
              </a:ext>
            </a:extLst>
          </p:cNvPr>
          <p:cNvSpPr/>
          <p:nvPr/>
        </p:nvSpPr>
        <p:spPr>
          <a:xfrm>
            <a:off x="3819769" y="2969939"/>
            <a:ext cx="1499260" cy="727364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12B7DDB-F7D7-D665-90F6-3E849534CE4F}"/>
              </a:ext>
            </a:extLst>
          </p:cNvPr>
          <p:cNvSpPr/>
          <p:nvPr/>
        </p:nvSpPr>
        <p:spPr>
          <a:xfrm>
            <a:off x="5712398" y="2955094"/>
            <a:ext cx="2427019" cy="727364"/>
          </a:xfrm>
          <a:prstGeom prst="round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Esquema Lógico</a:t>
            </a:r>
            <a:endParaRPr lang="pt-BR"/>
          </a:p>
        </p:txBody>
      </p:sp>
      <p:pic>
        <p:nvPicPr>
          <p:cNvPr id="6" name="Imagem 8">
            <a:extLst>
              <a:ext uri="{FF2B5EF4-FFF2-40B4-BE49-F238E27FC236}">
                <a16:creationId xmlns:a16="http://schemas.microsoft.com/office/drawing/2014/main" id="{AADB50B9-55B5-6D63-1E04-48F1904F5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3654" y="3321751"/>
            <a:ext cx="2743200" cy="1543050"/>
          </a:xfrm>
          <a:prstGeom prst="rect">
            <a:avLst/>
          </a:prstGeom>
        </p:spPr>
      </p:pic>
      <p:sp>
        <p:nvSpPr>
          <p:cNvPr id="8" name="Seta: Dobrada 7">
            <a:extLst>
              <a:ext uri="{FF2B5EF4-FFF2-40B4-BE49-F238E27FC236}">
                <a16:creationId xmlns:a16="http://schemas.microsoft.com/office/drawing/2014/main" id="{A412956F-C840-37F6-E6D8-3DD7B8DF4F72}"/>
              </a:ext>
            </a:extLst>
          </p:cNvPr>
          <p:cNvSpPr/>
          <p:nvPr/>
        </p:nvSpPr>
        <p:spPr>
          <a:xfrm flipH="1">
            <a:off x="6488202" y="1870214"/>
            <a:ext cx="935182" cy="979714"/>
          </a:xfrm>
          <a:prstGeom prst="ben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49E48C8-ECF7-C421-1250-AE5074A3801C}"/>
              </a:ext>
            </a:extLst>
          </p:cNvPr>
          <p:cNvSpPr/>
          <p:nvPr/>
        </p:nvSpPr>
        <p:spPr>
          <a:xfrm>
            <a:off x="4502598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Validação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C13FD10-13D2-E404-0B0F-C0DE2FAA220F}"/>
              </a:ext>
            </a:extLst>
          </p:cNvPr>
          <p:cNvSpPr/>
          <p:nvPr/>
        </p:nvSpPr>
        <p:spPr>
          <a:xfrm>
            <a:off x="2483792" y="1871470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Produção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022E267-4BEC-7D1D-20DA-3D74F2AD688C}"/>
              </a:ext>
            </a:extLst>
          </p:cNvPr>
          <p:cNvSpPr/>
          <p:nvPr/>
        </p:nvSpPr>
        <p:spPr>
          <a:xfrm>
            <a:off x="479830" y="1878892"/>
            <a:ext cx="1870364" cy="586345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Manutenção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33985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669434" y="1091598"/>
            <a:ext cx="7714605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Fases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desenvolviento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5400" b="1" err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8967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CF4842A-9F51-2E08-C9BB-EB283FC7EAC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BB5E9210-8081-1431-4B41-A41D69231DF7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78998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id="{A2B69CFF-FAF6-9EB3-6922-2CB04E5D6E9D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1" name="Conector de Seta Reta 30">
            <a:extLst>
              <a:ext uri="{FF2B5EF4-FFF2-40B4-BE49-F238E27FC236}">
                <a16:creationId xmlns:a16="http://schemas.microsoft.com/office/drawing/2014/main" id="{9467E6F0-547F-38BB-3D52-26CB9FF46089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47059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6" name="Imagem 26" descr="Logotipo&#10;&#10;Descrição gerada automaticamente">
            <a:extLst>
              <a:ext uri="{FF2B5EF4-FFF2-40B4-BE49-F238E27FC236}">
                <a16:creationId xmlns:a16="http://schemas.microsoft.com/office/drawing/2014/main" id="{B8A3DD7C-4B3E-7979-A126-F668B3D22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3447" y="209216"/>
            <a:ext cx="1071833" cy="1037275"/>
          </a:xfrm>
          <a:prstGeom prst="rect">
            <a:avLst/>
          </a:prstGeom>
        </p:spPr>
      </p:pic>
      <p:sp>
        <p:nvSpPr>
          <p:cNvPr id="27" name="Balão de Fala: Retângulo com Cantos Arredondados 26">
            <a:extLst>
              <a:ext uri="{FF2B5EF4-FFF2-40B4-BE49-F238E27FC236}">
                <a16:creationId xmlns:a16="http://schemas.microsoft.com/office/drawing/2014/main" id="{C24E6733-4DC4-8BFB-AA82-3EE89649C0EB}"/>
              </a:ext>
            </a:extLst>
          </p:cNvPr>
          <p:cNvSpPr/>
          <p:nvPr/>
        </p:nvSpPr>
        <p:spPr>
          <a:xfrm>
            <a:off x="3812876" y="1057728"/>
            <a:ext cx="1520405" cy="45288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Premissas</a:t>
            </a:r>
            <a:endParaRPr lang="pt-BR"/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1894E697-09D0-6A03-6FF0-DAAACB43AA27}"/>
              </a:ext>
            </a:extLst>
          </p:cNvPr>
          <p:cNvSpPr/>
          <p:nvPr/>
        </p:nvSpPr>
        <p:spPr>
          <a:xfrm>
            <a:off x="308394" y="1510615"/>
            <a:ext cx="2534008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Fomentada pelas premissas</a:t>
            </a:r>
            <a:endParaRPr lang="pt-BR"/>
          </a:p>
        </p:txBody>
      </p: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B7F91E0C-DB4A-2137-F895-8551E02F7646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D1DC3059-C751-985F-264F-BA4C93DB4512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552723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0" name="Balão de Fala: Retângulo com Cantos Arredondados 29">
            <a:extLst>
              <a:ext uri="{FF2B5EF4-FFF2-40B4-BE49-F238E27FC236}">
                <a16:creationId xmlns:a16="http://schemas.microsoft.com/office/drawing/2014/main" id="{5A24FA3F-3FEE-09CC-E9FD-59100E4E7A75}"/>
              </a:ext>
            </a:extLst>
          </p:cNvPr>
          <p:cNvSpPr/>
          <p:nvPr/>
        </p:nvSpPr>
        <p:spPr>
          <a:xfrm>
            <a:off x="2022894" y="2060549"/>
            <a:ext cx="1585103" cy="57150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CRUD</a:t>
            </a:r>
            <a:endParaRPr lang="pt-BR"/>
          </a:p>
        </p:txBody>
      </p: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7198743" y="2286992"/>
            <a:ext cx="1854678" cy="398972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Queries, </a:t>
            </a:r>
            <a:r>
              <a:rPr lang="pt-BR" err="1">
                <a:cs typeface="Arial"/>
              </a:rPr>
              <a:t>Views</a:t>
            </a:r>
            <a:r>
              <a:rPr lang="pt-BR">
                <a:cs typeface="Arial"/>
              </a:rPr>
              <a:t> ...</a:t>
            </a:r>
            <a:endParaRPr lang="pt-BR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E27B0331-C0C4-B0C1-244B-51BBD6D51A01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Regra 20x80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162744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216988" y="2179162"/>
            <a:ext cx="1789980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Privacidade</a:t>
            </a:r>
          </a:p>
        </p:txBody>
      </p:sp>
    </p:spTree>
    <p:extLst>
      <p:ext uri="{BB962C8B-B14F-4D97-AF65-F5344CB8AC3E}">
        <p14:creationId xmlns:p14="http://schemas.microsoft.com/office/powerpoint/2010/main" val="3860616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5419545" y="2793794"/>
            <a:ext cx="2242866" cy="517585"/>
          </a:xfrm>
          <a:prstGeom prst="wedgeRoundRectCallou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Implementação do BD</a:t>
            </a: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6FEBD4F6-518E-0E35-113B-C05B9E52F613}"/>
              </a:ext>
            </a:extLst>
          </p:cNvPr>
          <p:cNvSpPr/>
          <p:nvPr/>
        </p:nvSpPr>
        <p:spPr>
          <a:xfrm>
            <a:off x="5872432" y="604927"/>
            <a:ext cx="2318347" cy="420538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Conhece a aplicação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914724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1" name="Balão de Fala: Retângulo com Cantos Arredondados 30">
            <a:extLst>
              <a:ext uri="{FF2B5EF4-FFF2-40B4-BE49-F238E27FC236}">
                <a16:creationId xmlns:a16="http://schemas.microsoft.com/office/drawing/2014/main" id="{3B819F10-147F-7783-ADE4-B180EEBA0E3A}"/>
              </a:ext>
            </a:extLst>
          </p:cNvPr>
          <p:cNvSpPr/>
          <p:nvPr/>
        </p:nvSpPr>
        <p:spPr>
          <a:xfrm>
            <a:off x="2982583" y="3408426"/>
            <a:ext cx="2242866" cy="517585"/>
          </a:xfrm>
          <a:prstGeom prst="wedgeRoundRectCallout">
            <a:avLst/>
          </a:prstGeom>
          <a:solidFill>
            <a:srgbClr val="1E4F14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Integração</a:t>
            </a:r>
            <a:endParaRPr lang="pt-BR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</p:spTree>
    <p:extLst>
      <p:ext uri="{BB962C8B-B14F-4D97-AF65-F5344CB8AC3E}">
        <p14:creationId xmlns:p14="http://schemas.microsoft.com/office/powerpoint/2010/main" val="4089646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Desenvolvimento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grpSp>
        <p:nvGrpSpPr>
          <p:cNvPr id="25" name="Agrupar 24">
            <a:extLst>
              <a:ext uri="{FF2B5EF4-FFF2-40B4-BE49-F238E27FC236}">
                <a16:creationId xmlns:a16="http://schemas.microsoft.com/office/drawing/2014/main" id="{402DE77A-C748-F0D9-303D-28EA1C12C63E}"/>
              </a:ext>
            </a:extLst>
          </p:cNvPr>
          <p:cNvGrpSpPr/>
          <p:nvPr/>
        </p:nvGrpSpPr>
        <p:grpSpPr>
          <a:xfrm>
            <a:off x="534836" y="1478352"/>
            <a:ext cx="8227442" cy="3558396"/>
            <a:chOff x="534836" y="1478352"/>
            <a:chExt cx="8227442" cy="3558396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2873490-7DE1-5A9F-254E-B725D54709D6}"/>
                </a:ext>
              </a:extLst>
            </p:cNvPr>
            <p:cNvSpPr/>
            <p:nvPr/>
          </p:nvSpPr>
          <p:spPr>
            <a:xfrm>
              <a:off x="3370771" y="1478352"/>
              <a:ext cx="2544791" cy="485236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Levantamento de requisitos</a:t>
              </a:r>
              <a:endParaRPr lang="pt-BR"/>
            </a:p>
          </p:txBody>
        </p: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28E13180-DF5E-F55E-00CE-C8A49C4F433F}"/>
                </a:ext>
              </a:extLst>
            </p:cNvPr>
            <p:cNvGrpSpPr/>
            <p:nvPr/>
          </p:nvGrpSpPr>
          <p:grpSpPr>
            <a:xfrm>
              <a:off x="534836" y="2028286"/>
              <a:ext cx="2544792" cy="1649802"/>
              <a:chOff x="491704" y="2028286"/>
              <a:chExt cx="2544792" cy="1649802"/>
            </a:xfrm>
          </p:grpSpPr>
          <p:sp>
            <p:nvSpPr>
              <p:cNvPr id="4" name="Retângulo: Cantos Arredondados 3">
                <a:extLst>
                  <a:ext uri="{FF2B5EF4-FFF2-40B4-BE49-F238E27FC236}">
                    <a16:creationId xmlns:a16="http://schemas.microsoft.com/office/drawing/2014/main" id="{C5C6F018-06A3-1EEC-1597-4103C6716F38}"/>
                  </a:ext>
                </a:extLst>
              </p:cNvPr>
              <p:cNvSpPr/>
              <p:nvPr/>
            </p:nvSpPr>
            <p:spPr>
              <a:xfrm>
                <a:off x="491705" y="2028286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Análise Funcional</a:t>
                </a:r>
                <a:endParaRPr lang="pt-BR"/>
              </a:p>
            </p:txBody>
          </p:sp>
          <p:sp>
            <p:nvSpPr>
              <p:cNvPr id="5" name="Retângulo: Cantos Arredondados 4">
                <a:extLst>
                  <a:ext uri="{FF2B5EF4-FFF2-40B4-BE49-F238E27FC236}">
                    <a16:creationId xmlns:a16="http://schemas.microsoft.com/office/drawing/2014/main" id="{7F163032-E429-E929-9334-C85208997A27}"/>
                  </a:ext>
                </a:extLst>
              </p:cNvPr>
              <p:cNvSpPr/>
              <p:nvPr/>
            </p:nvSpPr>
            <p:spPr>
              <a:xfrm>
                <a:off x="491705" y="2610569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Especificação de Acesso</a:t>
                </a:r>
              </a:p>
            </p:txBody>
          </p:sp>
          <p:sp>
            <p:nvSpPr>
              <p:cNvPr id="6" name="Retângulo: Cantos Arredondados 5">
                <a:extLst>
                  <a:ext uri="{FF2B5EF4-FFF2-40B4-BE49-F238E27FC236}">
                    <a16:creationId xmlns:a16="http://schemas.microsoft.com/office/drawing/2014/main" id="{5B6DD721-D85E-DA84-BD7B-5D467F0C453B}"/>
                  </a:ext>
                </a:extLst>
              </p:cNvPr>
              <p:cNvSpPr/>
              <p:nvPr/>
            </p:nvSpPr>
            <p:spPr>
              <a:xfrm>
                <a:off x="491704" y="3192852"/>
                <a:ext cx="2544791" cy="485236"/>
              </a:xfrm>
              <a:prstGeom prst="roundRect">
                <a:avLst/>
              </a:prstGeom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de Aplicação </a:t>
                </a:r>
                <a:endParaRPr lang="pt-BR"/>
              </a:p>
            </p:txBody>
          </p:sp>
        </p:grpSp>
        <p:grpSp>
          <p:nvGrpSpPr>
            <p:cNvPr id="12" name="Agrupar 11">
              <a:extLst>
                <a:ext uri="{FF2B5EF4-FFF2-40B4-BE49-F238E27FC236}">
                  <a16:creationId xmlns:a16="http://schemas.microsoft.com/office/drawing/2014/main" id="{50340AA3-F9BB-04EA-9DD3-334057BD850C}"/>
                </a:ext>
              </a:extLst>
            </p:cNvPr>
            <p:cNvGrpSpPr/>
            <p:nvPr/>
          </p:nvGrpSpPr>
          <p:grpSpPr>
            <a:xfrm>
              <a:off x="3349204" y="3829050"/>
              <a:ext cx="2566357" cy="1207698"/>
              <a:chOff x="3349204" y="3829050"/>
              <a:chExt cx="2566357" cy="1207698"/>
            </a:xfrm>
          </p:grpSpPr>
          <p:sp>
            <p:nvSpPr>
              <p:cNvPr id="7" name="Retângulo: Cantos Arredondados 6">
                <a:extLst>
                  <a:ext uri="{FF2B5EF4-FFF2-40B4-BE49-F238E27FC236}">
                    <a16:creationId xmlns:a16="http://schemas.microsoft.com/office/drawing/2014/main" id="{AA4AC87C-89FA-A287-0F46-D1AC08856938}"/>
                  </a:ext>
                </a:extLst>
              </p:cNvPr>
              <p:cNvSpPr/>
              <p:nvPr/>
            </p:nvSpPr>
            <p:spPr>
              <a:xfrm>
                <a:off x="3349204" y="3829050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Implementação</a:t>
                </a:r>
                <a:endParaRPr lang="pt-BR"/>
              </a:p>
            </p:txBody>
          </p:sp>
          <p:sp>
            <p:nvSpPr>
              <p:cNvPr id="8" name="Retângulo: Cantos Arredondados 7">
                <a:extLst>
                  <a:ext uri="{FF2B5EF4-FFF2-40B4-BE49-F238E27FC236}">
                    <a16:creationId xmlns:a16="http://schemas.microsoft.com/office/drawing/2014/main" id="{963C1DDC-8B06-D763-66EE-9A0B1245973F}"/>
                  </a:ext>
                </a:extLst>
              </p:cNvPr>
              <p:cNvSpPr/>
              <p:nvPr/>
            </p:nvSpPr>
            <p:spPr>
              <a:xfrm>
                <a:off x="3370770" y="455151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Validação e Teste</a:t>
                </a:r>
                <a:endParaRPr lang="pt-BR"/>
              </a:p>
            </p:txBody>
          </p:sp>
        </p:grp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CCC2CC61-9570-19AC-AD1B-94B9D9BA406C}"/>
                </a:ext>
              </a:extLst>
            </p:cNvPr>
            <p:cNvGrpSpPr/>
            <p:nvPr/>
          </p:nvGrpSpPr>
          <p:grpSpPr>
            <a:xfrm>
              <a:off x="6217487" y="2028286"/>
              <a:ext cx="2544791" cy="1660585"/>
              <a:chOff x="6217487" y="1963588"/>
              <a:chExt cx="2544791" cy="1660585"/>
            </a:xfrm>
          </p:grpSpPr>
          <p:sp>
            <p:nvSpPr>
              <p:cNvPr id="9" name="Retângulo: Cantos Arredondados 8">
                <a:extLst>
                  <a:ext uri="{FF2B5EF4-FFF2-40B4-BE49-F238E27FC236}">
                    <a16:creationId xmlns:a16="http://schemas.microsoft.com/office/drawing/2014/main" id="{7C6B104D-BC0B-11D8-47AD-C991A6E39365}"/>
                  </a:ext>
                </a:extLst>
              </p:cNvPr>
              <p:cNvSpPr/>
              <p:nvPr/>
            </p:nvSpPr>
            <p:spPr>
              <a:xfrm>
                <a:off x="6217487" y="1963588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Conceitual</a:t>
                </a:r>
                <a:endParaRPr lang="pt-BR"/>
              </a:p>
            </p:txBody>
          </p:sp>
          <p:sp>
            <p:nvSpPr>
              <p:cNvPr id="10" name="Retângulo: Cantos Arredondados 9">
                <a:extLst>
                  <a:ext uri="{FF2B5EF4-FFF2-40B4-BE49-F238E27FC236}">
                    <a16:creationId xmlns:a16="http://schemas.microsoft.com/office/drawing/2014/main" id="{F60C9F6B-F610-70B6-4642-B27BB46D7AC1}"/>
                  </a:ext>
                </a:extLst>
              </p:cNvPr>
              <p:cNvSpPr/>
              <p:nvPr/>
            </p:nvSpPr>
            <p:spPr>
              <a:xfrm>
                <a:off x="6217487" y="2578220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Lógico</a:t>
                </a:r>
                <a:endParaRPr lang="pt-BR"/>
              </a:p>
            </p:txBody>
          </p:sp>
          <p:sp>
            <p:nvSpPr>
              <p:cNvPr id="11" name="Retângulo: Cantos Arredondados 10">
                <a:extLst>
                  <a:ext uri="{FF2B5EF4-FFF2-40B4-BE49-F238E27FC236}">
                    <a16:creationId xmlns:a16="http://schemas.microsoft.com/office/drawing/2014/main" id="{863B1C89-2F19-D201-82F5-8178182C56B2}"/>
                  </a:ext>
                </a:extLst>
              </p:cNvPr>
              <p:cNvSpPr/>
              <p:nvPr/>
            </p:nvSpPr>
            <p:spPr>
              <a:xfrm>
                <a:off x="6217487" y="3138937"/>
                <a:ext cx="2544791" cy="485236"/>
              </a:xfrm>
              <a:prstGeom prst="roundRect">
                <a:avLst/>
              </a:prstGeom>
              <a:solidFill>
                <a:srgbClr val="C00000"/>
              </a:solidFill>
              <a:ln/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pt-BR">
                    <a:cs typeface="Arial"/>
                  </a:rPr>
                  <a:t>Projeto Físico</a:t>
                </a:r>
                <a:endParaRPr lang="pt-BR"/>
              </a:p>
            </p:txBody>
          </p:sp>
        </p:grpSp>
        <p:sp>
          <p:nvSpPr>
            <p:cNvPr id="15" name="Seta: Dobrada 14">
              <a:extLst>
                <a:ext uri="{FF2B5EF4-FFF2-40B4-BE49-F238E27FC236}">
                  <a16:creationId xmlns:a16="http://schemas.microsoft.com/office/drawing/2014/main" id="{9D5C5D54-8211-F398-BB06-1A36E7E08B1D}"/>
                </a:ext>
              </a:extLst>
            </p:cNvPr>
            <p:cNvSpPr/>
            <p:nvPr/>
          </p:nvSpPr>
          <p:spPr>
            <a:xfrm rot="5400000">
              <a:off x="6631708" y="1002498"/>
              <a:ext cx="431321" cy="1746847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6" name="Seta: Dobrada 15">
              <a:extLst>
                <a:ext uri="{FF2B5EF4-FFF2-40B4-BE49-F238E27FC236}">
                  <a16:creationId xmlns:a16="http://schemas.microsoft.com/office/drawing/2014/main" id="{21E65CAC-1E0E-DE15-1002-954CD472B2E4}"/>
                </a:ext>
              </a:extLst>
            </p:cNvPr>
            <p:cNvSpPr/>
            <p:nvPr/>
          </p:nvSpPr>
          <p:spPr>
            <a:xfrm rot="5400000" flipV="1">
              <a:off x="2221453" y="1034846"/>
              <a:ext cx="442104" cy="1692934"/>
            </a:xfrm>
            <a:prstGeom prst="bent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18" name="Seta: para Baixo 17">
              <a:extLst>
                <a:ext uri="{FF2B5EF4-FFF2-40B4-BE49-F238E27FC236}">
                  <a16:creationId xmlns:a16="http://schemas.microsoft.com/office/drawing/2014/main" id="{AD730E1C-A810-09C3-D22E-6BCB93335638}"/>
                </a:ext>
              </a:extLst>
            </p:cNvPr>
            <p:cNvSpPr/>
            <p:nvPr/>
          </p:nvSpPr>
          <p:spPr>
            <a:xfrm>
              <a:off x="1588100" y="2403341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9" name="Seta: para Baixo 18">
              <a:extLst>
                <a:ext uri="{FF2B5EF4-FFF2-40B4-BE49-F238E27FC236}">
                  <a16:creationId xmlns:a16="http://schemas.microsoft.com/office/drawing/2014/main" id="{681BCFF0-F8F1-79EF-FA0C-8284EFF90D8C}"/>
                </a:ext>
              </a:extLst>
            </p:cNvPr>
            <p:cNvSpPr/>
            <p:nvPr/>
          </p:nvSpPr>
          <p:spPr>
            <a:xfrm>
              <a:off x="1588100" y="2996407"/>
              <a:ext cx="194094" cy="323490"/>
            </a:xfrm>
            <a:prstGeom prst="down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Seta: Dobrada 19">
              <a:extLst>
                <a:ext uri="{FF2B5EF4-FFF2-40B4-BE49-F238E27FC236}">
                  <a16:creationId xmlns:a16="http://schemas.microsoft.com/office/drawing/2014/main" id="{0752B796-BE55-5ED8-D418-C91E744B91DF}"/>
                </a:ext>
              </a:extLst>
            </p:cNvPr>
            <p:cNvSpPr/>
            <p:nvPr/>
          </p:nvSpPr>
          <p:spPr>
            <a:xfrm flipV="1">
              <a:off x="1633778" y="3725209"/>
              <a:ext cx="1541971" cy="452887"/>
            </a:xfrm>
            <a:prstGeom prst="bentArrow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1" name="Seta: Dobrada 20">
              <a:extLst>
                <a:ext uri="{FF2B5EF4-FFF2-40B4-BE49-F238E27FC236}">
                  <a16:creationId xmlns:a16="http://schemas.microsoft.com/office/drawing/2014/main" id="{A6FDAD3A-9B2C-B31F-8BDC-D1F7C29737AE}"/>
                </a:ext>
              </a:extLst>
            </p:cNvPr>
            <p:cNvSpPr/>
            <p:nvPr/>
          </p:nvSpPr>
          <p:spPr>
            <a:xfrm flipH="1" flipV="1">
              <a:off x="5979334" y="3725209"/>
              <a:ext cx="1746849" cy="452887"/>
            </a:xfrm>
            <a:prstGeom prst="bent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2" name="Seta: para Baixo 21">
              <a:extLst>
                <a:ext uri="{FF2B5EF4-FFF2-40B4-BE49-F238E27FC236}">
                  <a16:creationId xmlns:a16="http://schemas.microsoft.com/office/drawing/2014/main" id="{B03F75DF-0FB9-A60F-538C-95980545E985}"/>
                </a:ext>
              </a:extLst>
            </p:cNvPr>
            <p:cNvSpPr/>
            <p:nvPr/>
          </p:nvSpPr>
          <p:spPr>
            <a:xfrm>
              <a:off x="7529543" y="2360209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Seta: para Baixo 22">
              <a:extLst>
                <a:ext uri="{FF2B5EF4-FFF2-40B4-BE49-F238E27FC236}">
                  <a16:creationId xmlns:a16="http://schemas.microsoft.com/office/drawing/2014/main" id="{49AFED3B-F45E-4C31-BC1E-507EC7FC46E3}"/>
                </a:ext>
              </a:extLst>
            </p:cNvPr>
            <p:cNvSpPr/>
            <p:nvPr/>
          </p:nvSpPr>
          <p:spPr>
            <a:xfrm>
              <a:off x="7529543" y="2953275"/>
              <a:ext cx="194094" cy="323490"/>
            </a:xfrm>
            <a:prstGeom prst="downArrow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4" name="Seta: para Baixo 23">
              <a:extLst>
                <a:ext uri="{FF2B5EF4-FFF2-40B4-BE49-F238E27FC236}">
                  <a16:creationId xmlns:a16="http://schemas.microsoft.com/office/drawing/2014/main" id="{33844FAB-7E8A-37C8-0D66-E2229EC5BB34}"/>
                </a:ext>
              </a:extLst>
            </p:cNvPr>
            <p:cNvSpPr/>
            <p:nvPr/>
          </p:nvSpPr>
          <p:spPr>
            <a:xfrm>
              <a:off x="4531864" y="4268803"/>
              <a:ext cx="194094" cy="323490"/>
            </a:xfrm>
            <a:prstGeom prst="downArrow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cxnSp>
        <p:nvCxnSpPr>
          <p:cNvPr id="17" name="Conector de Seta Reta 16">
            <a:extLst>
              <a:ext uri="{FF2B5EF4-FFF2-40B4-BE49-F238E27FC236}">
                <a16:creationId xmlns:a16="http://schemas.microsoft.com/office/drawing/2014/main" id="{5EFA535F-B657-1318-81EB-44361E7B0CE4}"/>
              </a:ext>
            </a:extLst>
          </p:cNvPr>
          <p:cNvCxnSpPr/>
          <p:nvPr/>
        </p:nvCxnSpPr>
        <p:spPr>
          <a:xfrm flipV="1">
            <a:off x="3111980" y="3460271"/>
            <a:ext cx="3146484" cy="21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E2819D1F-2505-06CE-B923-902EC818C976}"/>
              </a:ext>
            </a:extLst>
          </p:cNvPr>
          <p:cNvCxnSpPr/>
          <p:nvPr/>
        </p:nvCxnSpPr>
        <p:spPr>
          <a:xfrm>
            <a:off x="3125459" y="2850491"/>
            <a:ext cx="3083942" cy="614632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C04FCA09-5991-4920-D919-3182012A6D1E}"/>
              </a:ext>
            </a:extLst>
          </p:cNvPr>
          <p:cNvSpPr txBox="1"/>
          <p:nvPr/>
        </p:nvSpPr>
        <p:spPr>
          <a:xfrm>
            <a:off x="3200400" y="234315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Clique para adicionar texto</a:t>
            </a:r>
          </a:p>
        </p:txBody>
      </p: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0" name="Balão de Pensamento: Nuvem 29">
            <a:extLst>
              <a:ext uri="{FF2B5EF4-FFF2-40B4-BE49-F238E27FC236}">
                <a16:creationId xmlns:a16="http://schemas.microsoft.com/office/drawing/2014/main" id="{6B66B816-016F-687A-EC79-524C34C14B1E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</p:spTree>
    <p:extLst>
      <p:ext uri="{BB962C8B-B14F-4D97-AF65-F5344CB8AC3E}">
        <p14:creationId xmlns:p14="http://schemas.microsoft.com/office/powerpoint/2010/main" val="2400937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Mundo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Fechado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 descr="Logotipo&#10;&#10;Descrição gerada automaticamente">
            <a:extLst>
              <a:ext uri="{FF2B5EF4-FFF2-40B4-BE49-F238E27FC236}">
                <a16:creationId xmlns:a16="http://schemas.microsoft.com/office/drawing/2014/main" id="{9996E639-0FA7-45C6-F5C8-F9DAFEC4A5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68" y="1477343"/>
            <a:ext cx="3120605" cy="3040673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6A4FCD08-AA08-939A-84C8-2E1B663AD845}"/>
              </a:ext>
            </a:extLst>
          </p:cNvPr>
          <p:cNvGrpSpPr/>
          <p:nvPr/>
        </p:nvGrpSpPr>
        <p:grpSpPr>
          <a:xfrm>
            <a:off x="610319" y="2157682"/>
            <a:ext cx="4507300" cy="1919378"/>
            <a:chOff x="631885" y="2750748"/>
            <a:chExt cx="4507300" cy="1919378"/>
          </a:xfrm>
        </p:grpSpPr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FE250D32-ADAC-516E-D078-E9F0481CC0DD}"/>
                </a:ext>
              </a:extLst>
            </p:cNvPr>
            <p:cNvSpPr/>
            <p:nvPr/>
          </p:nvSpPr>
          <p:spPr>
            <a:xfrm>
              <a:off x="631885" y="2750748"/>
              <a:ext cx="2124253" cy="54993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800">
                  <a:cs typeface="Arial"/>
                </a:rPr>
                <a:t>Verdade</a:t>
              </a:r>
              <a:endParaRPr lang="pt-BR" sz="1800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1A266B74-FEA2-CB68-8E2F-8A2691A2F7CE}"/>
                </a:ext>
              </a:extLst>
            </p:cNvPr>
            <p:cNvSpPr/>
            <p:nvPr/>
          </p:nvSpPr>
          <p:spPr>
            <a:xfrm>
              <a:off x="2939451" y="4044711"/>
              <a:ext cx="2199734" cy="625415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 sz="1600">
                  <a:cs typeface="Arial"/>
                </a:rPr>
                <a:t>Contexto do BD</a:t>
              </a:r>
              <a:endParaRPr lang="pt-BR" sz="1600"/>
            </a:p>
          </p:txBody>
        </p:sp>
        <p:sp>
          <p:nvSpPr>
            <p:cNvPr id="7" name="Seta: de Cima para Baixo 6">
              <a:extLst>
                <a:ext uri="{FF2B5EF4-FFF2-40B4-BE49-F238E27FC236}">
                  <a16:creationId xmlns:a16="http://schemas.microsoft.com/office/drawing/2014/main" id="{163523B7-AF6E-A141-527A-AF8B23855992}"/>
                </a:ext>
              </a:extLst>
            </p:cNvPr>
            <p:cNvSpPr/>
            <p:nvPr/>
          </p:nvSpPr>
          <p:spPr>
            <a:xfrm rot="-1740000">
              <a:off x="2553180" y="3066237"/>
              <a:ext cx="485235" cy="1218481"/>
            </a:xfrm>
            <a:prstGeom prst="upDownArrow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63324BF-049C-2C2E-D083-90743302D947}"/>
              </a:ext>
            </a:extLst>
          </p:cNvPr>
          <p:cNvSpPr/>
          <p:nvPr/>
        </p:nvSpPr>
        <p:spPr>
          <a:xfrm>
            <a:off x="567188" y="4519163"/>
            <a:ext cx="8022563" cy="43132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>
                <a:cs typeface="Arial"/>
              </a:rPr>
              <a:t>Close World </a:t>
            </a:r>
            <a:r>
              <a:rPr lang="pt-BR" sz="1600" err="1">
                <a:cs typeface="Arial"/>
              </a:rPr>
              <a:t>Assumption</a:t>
            </a:r>
            <a:endParaRPr lang="pt-BR" sz="1600" err="1"/>
          </a:p>
        </p:txBody>
      </p:sp>
    </p:spTree>
    <p:extLst>
      <p:ext uri="{BB962C8B-B14F-4D97-AF65-F5344CB8AC3E}">
        <p14:creationId xmlns:p14="http://schemas.microsoft.com/office/powerpoint/2010/main" val="243885954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286512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Aplicações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524AED5-6364-3986-0E31-2CE6E7B45A87}"/>
              </a:ext>
            </a:extLst>
          </p:cNvPr>
          <p:cNvGrpSpPr/>
          <p:nvPr/>
        </p:nvGrpSpPr>
        <p:grpSpPr>
          <a:xfrm>
            <a:off x="4093232" y="637276"/>
            <a:ext cx="4776876" cy="2210519"/>
            <a:chOff x="534836" y="1478352"/>
            <a:chExt cx="8227442" cy="3558396"/>
          </a:xfrm>
        </p:grpSpPr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402DE77A-C748-F0D9-303D-28EA1C12C63E}"/>
                </a:ext>
              </a:extLst>
            </p:cNvPr>
            <p:cNvGrpSpPr/>
            <p:nvPr/>
          </p:nvGrpSpPr>
          <p:grpSpPr>
            <a:xfrm>
              <a:off x="534836" y="1478352"/>
              <a:ext cx="8227442" cy="3558396"/>
              <a:chOff x="534836" y="1478352"/>
              <a:chExt cx="8227442" cy="3558396"/>
            </a:xfrm>
          </p:grpSpPr>
          <p:sp>
            <p:nvSpPr>
              <p:cNvPr id="3" name="Retângulo: Cantos Arredondados 2">
                <a:extLst>
                  <a:ext uri="{FF2B5EF4-FFF2-40B4-BE49-F238E27FC236}">
                    <a16:creationId xmlns:a16="http://schemas.microsoft.com/office/drawing/2014/main" id="{22873490-7DE1-5A9F-254E-B725D54709D6}"/>
                  </a:ext>
                </a:extLst>
              </p:cNvPr>
              <p:cNvSpPr/>
              <p:nvPr/>
            </p:nvSpPr>
            <p:spPr>
              <a:xfrm>
                <a:off x="3370771" y="1478352"/>
                <a:ext cx="2544791" cy="485236"/>
              </a:xfrm>
              <a:prstGeom prst="roundRect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pt-BR" sz="900">
                    <a:cs typeface="Arial"/>
                  </a:rPr>
                  <a:t>Levantamento de requisitos</a:t>
                </a:r>
                <a:endParaRPr lang="pt-BR" sz="900"/>
              </a:p>
            </p:txBody>
          </p: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28E13180-DF5E-F55E-00CE-C8A49C4F433F}"/>
                  </a:ext>
                </a:extLst>
              </p:cNvPr>
              <p:cNvGrpSpPr/>
              <p:nvPr/>
            </p:nvGrpSpPr>
            <p:grpSpPr>
              <a:xfrm>
                <a:off x="534836" y="2028286"/>
                <a:ext cx="2544792" cy="1649802"/>
                <a:chOff x="491704" y="2028286"/>
                <a:chExt cx="2544792" cy="1649802"/>
              </a:xfrm>
            </p:grpSpPr>
            <p:sp>
              <p:nvSpPr>
                <p:cNvPr id="4" name="Retângulo: Cantos Arredondados 3">
                  <a:extLst>
                    <a:ext uri="{FF2B5EF4-FFF2-40B4-BE49-F238E27FC236}">
                      <a16:creationId xmlns:a16="http://schemas.microsoft.com/office/drawing/2014/main" id="{C5C6F018-06A3-1EEC-1597-4103C6716F38}"/>
                    </a:ext>
                  </a:extLst>
                </p:cNvPr>
                <p:cNvSpPr/>
                <p:nvPr/>
              </p:nvSpPr>
              <p:spPr>
                <a:xfrm>
                  <a:off x="491705" y="2028286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Análise Funcional</a:t>
                  </a:r>
                  <a:endParaRPr lang="pt-BR" sz="900"/>
                </a:p>
              </p:txBody>
            </p:sp>
            <p:sp>
              <p:nvSpPr>
                <p:cNvPr id="5" name="Retângulo: Cantos Arredondados 4">
                  <a:extLst>
                    <a:ext uri="{FF2B5EF4-FFF2-40B4-BE49-F238E27FC236}">
                      <a16:creationId xmlns:a16="http://schemas.microsoft.com/office/drawing/2014/main" id="{7F163032-E429-E929-9334-C85208997A27}"/>
                    </a:ext>
                  </a:extLst>
                </p:cNvPr>
                <p:cNvSpPr/>
                <p:nvPr/>
              </p:nvSpPr>
              <p:spPr>
                <a:xfrm>
                  <a:off x="491705" y="2610569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Especificação de Acesso</a:t>
                  </a:r>
                </a:p>
              </p:txBody>
            </p:sp>
            <p:sp>
              <p:nvSpPr>
                <p:cNvPr id="6" name="Retângulo: Cantos Arredondados 5">
                  <a:extLst>
                    <a:ext uri="{FF2B5EF4-FFF2-40B4-BE49-F238E27FC236}">
                      <a16:creationId xmlns:a16="http://schemas.microsoft.com/office/drawing/2014/main" id="{5B6DD721-D85E-DA84-BD7B-5D467F0C453B}"/>
                    </a:ext>
                  </a:extLst>
                </p:cNvPr>
                <p:cNvSpPr/>
                <p:nvPr/>
              </p:nvSpPr>
              <p:spPr>
                <a:xfrm>
                  <a:off x="491704" y="3192852"/>
                  <a:ext cx="2544791" cy="485236"/>
                </a:xfrm>
                <a:prstGeom prst="roundRect">
                  <a:avLst/>
                </a:prstGeom>
              </p:spPr>
              <p:style>
                <a:lnRef idx="3">
                  <a:schemeClr val="lt1"/>
                </a:lnRef>
                <a:fillRef idx="1">
                  <a:schemeClr val="accent4"/>
                </a:fillRef>
                <a:effectRef idx="1">
                  <a:schemeClr val="accent4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de Aplicação </a:t>
                  </a:r>
                  <a:endParaRPr lang="pt-BR" sz="900"/>
                </a:p>
              </p:txBody>
            </p:sp>
          </p:grpSp>
          <p:grpSp>
            <p:nvGrpSpPr>
              <p:cNvPr id="12" name="Agrupar 11">
                <a:extLst>
                  <a:ext uri="{FF2B5EF4-FFF2-40B4-BE49-F238E27FC236}">
                    <a16:creationId xmlns:a16="http://schemas.microsoft.com/office/drawing/2014/main" id="{50340AA3-F9BB-04EA-9DD3-334057BD850C}"/>
                  </a:ext>
                </a:extLst>
              </p:cNvPr>
              <p:cNvGrpSpPr/>
              <p:nvPr/>
            </p:nvGrpSpPr>
            <p:grpSpPr>
              <a:xfrm>
                <a:off x="3349204" y="3829050"/>
                <a:ext cx="2566357" cy="1207698"/>
                <a:chOff x="3349204" y="3829050"/>
                <a:chExt cx="2566357" cy="1207698"/>
              </a:xfrm>
            </p:grpSpPr>
            <p:sp>
              <p:nvSpPr>
                <p:cNvPr id="7" name="Retângulo: Cantos Arredondados 6">
                  <a:extLst>
                    <a:ext uri="{FF2B5EF4-FFF2-40B4-BE49-F238E27FC236}">
                      <a16:creationId xmlns:a16="http://schemas.microsoft.com/office/drawing/2014/main" id="{AA4AC87C-89FA-A287-0F46-D1AC08856938}"/>
                    </a:ext>
                  </a:extLst>
                </p:cNvPr>
                <p:cNvSpPr/>
                <p:nvPr/>
              </p:nvSpPr>
              <p:spPr>
                <a:xfrm>
                  <a:off x="3349204" y="3829050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Implementação</a:t>
                  </a:r>
                  <a:endParaRPr lang="pt-BR" sz="900"/>
                </a:p>
              </p:txBody>
            </p:sp>
            <p:sp>
              <p:nvSpPr>
                <p:cNvPr id="8" name="Retângulo: Cantos Arredondados 7">
                  <a:extLst>
                    <a:ext uri="{FF2B5EF4-FFF2-40B4-BE49-F238E27FC236}">
                      <a16:creationId xmlns:a16="http://schemas.microsoft.com/office/drawing/2014/main" id="{963C1DDC-8B06-D763-66EE-9A0B1245973F}"/>
                    </a:ext>
                  </a:extLst>
                </p:cNvPr>
                <p:cNvSpPr/>
                <p:nvPr/>
              </p:nvSpPr>
              <p:spPr>
                <a:xfrm>
                  <a:off x="3370770" y="4551512"/>
                  <a:ext cx="2544791" cy="485236"/>
                </a:xfrm>
                <a:prstGeom prst="roundRect">
                  <a:avLst/>
                </a:prstGeom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Validação e Teste</a:t>
                  </a:r>
                  <a:endParaRPr lang="pt-BR" sz="900"/>
                </a:p>
              </p:txBody>
            </p:sp>
          </p:grpSp>
          <p:grpSp>
            <p:nvGrpSpPr>
              <p:cNvPr id="14" name="Agrupar 13">
                <a:extLst>
                  <a:ext uri="{FF2B5EF4-FFF2-40B4-BE49-F238E27FC236}">
                    <a16:creationId xmlns:a16="http://schemas.microsoft.com/office/drawing/2014/main" id="{CCC2CC61-9570-19AC-AD1B-94B9D9BA406C}"/>
                  </a:ext>
                </a:extLst>
              </p:cNvPr>
              <p:cNvGrpSpPr/>
              <p:nvPr/>
            </p:nvGrpSpPr>
            <p:grpSpPr>
              <a:xfrm>
                <a:off x="6217487" y="2028286"/>
                <a:ext cx="2544791" cy="1660585"/>
                <a:chOff x="6217487" y="1963588"/>
                <a:chExt cx="2544791" cy="1660585"/>
              </a:xfrm>
            </p:grpSpPr>
            <p:sp>
              <p:nvSpPr>
                <p:cNvPr id="9" name="Retângulo: Cantos Arredondados 8">
                  <a:extLst>
                    <a:ext uri="{FF2B5EF4-FFF2-40B4-BE49-F238E27FC236}">
                      <a16:creationId xmlns:a16="http://schemas.microsoft.com/office/drawing/2014/main" id="{7C6B104D-BC0B-11D8-47AD-C991A6E39365}"/>
                    </a:ext>
                  </a:extLst>
                </p:cNvPr>
                <p:cNvSpPr/>
                <p:nvPr/>
              </p:nvSpPr>
              <p:spPr>
                <a:xfrm>
                  <a:off x="6217487" y="1963588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Conceitual</a:t>
                  </a:r>
                  <a:endParaRPr lang="pt-BR" sz="900"/>
                </a:p>
              </p:txBody>
            </p:sp>
            <p:sp>
              <p:nvSpPr>
                <p:cNvPr id="10" name="Retângulo: Cantos Arredondados 9">
                  <a:extLst>
                    <a:ext uri="{FF2B5EF4-FFF2-40B4-BE49-F238E27FC236}">
                      <a16:creationId xmlns:a16="http://schemas.microsoft.com/office/drawing/2014/main" id="{F60C9F6B-F610-70B6-4642-B27BB46D7AC1}"/>
                    </a:ext>
                  </a:extLst>
                </p:cNvPr>
                <p:cNvSpPr/>
                <p:nvPr/>
              </p:nvSpPr>
              <p:spPr>
                <a:xfrm>
                  <a:off x="6217487" y="2578220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Lógico</a:t>
                  </a:r>
                  <a:endParaRPr lang="pt-BR" sz="900"/>
                </a:p>
              </p:txBody>
            </p:sp>
            <p:sp>
              <p:nvSpPr>
                <p:cNvPr id="11" name="Retângulo: Cantos Arredondados 10">
                  <a:extLst>
                    <a:ext uri="{FF2B5EF4-FFF2-40B4-BE49-F238E27FC236}">
                      <a16:creationId xmlns:a16="http://schemas.microsoft.com/office/drawing/2014/main" id="{863B1C89-2F19-D201-82F5-8178182C56B2}"/>
                    </a:ext>
                  </a:extLst>
                </p:cNvPr>
                <p:cNvSpPr/>
                <p:nvPr/>
              </p:nvSpPr>
              <p:spPr>
                <a:xfrm>
                  <a:off x="6217487" y="3138937"/>
                  <a:ext cx="2544791" cy="485236"/>
                </a:xfrm>
                <a:prstGeom prst="roundRect">
                  <a:avLst/>
                </a:prstGeom>
                <a:solidFill>
                  <a:srgbClr val="C00000"/>
                </a:solidFill>
                <a:ln/>
              </p:spPr>
              <p:style>
                <a:lnRef idx="3">
                  <a:schemeClr val="lt1"/>
                </a:lnRef>
                <a:fillRef idx="1">
                  <a:schemeClr val="accent5"/>
                </a:fillRef>
                <a:effectRef idx="1">
                  <a:schemeClr val="accent5"/>
                </a:effectRef>
                <a:fontRef idx="minor">
                  <a:schemeClr val="lt1"/>
                </a:fontRef>
              </p:style>
              <p:txBody>
                <a:bodyPr lIns="91440" tIns="45720" rIns="91440" bIns="45720" rtlCol="0" anchor="ctr"/>
                <a:lstStyle/>
                <a:p>
                  <a:pPr algn="ctr"/>
                  <a:r>
                    <a:rPr lang="pt-BR" sz="900">
                      <a:cs typeface="Arial"/>
                    </a:rPr>
                    <a:t>Projeto Físico</a:t>
                  </a:r>
                  <a:endParaRPr lang="pt-BR" sz="900"/>
                </a:p>
              </p:txBody>
            </p:sp>
          </p:grpSp>
          <p:sp>
            <p:nvSpPr>
              <p:cNvPr id="15" name="Seta: Dobrada 14">
                <a:extLst>
                  <a:ext uri="{FF2B5EF4-FFF2-40B4-BE49-F238E27FC236}">
                    <a16:creationId xmlns:a16="http://schemas.microsoft.com/office/drawing/2014/main" id="{9D5C5D54-8211-F398-BB06-1A36E7E08B1D}"/>
                  </a:ext>
                </a:extLst>
              </p:cNvPr>
              <p:cNvSpPr/>
              <p:nvPr/>
            </p:nvSpPr>
            <p:spPr>
              <a:xfrm rot="5400000">
                <a:off x="6631708" y="1002498"/>
                <a:ext cx="431321" cy="1746847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Seta: Dobrada 15">
                <a:extLst>
                  <a:ext uri="{FF2B5EF4-FFF2-40B4-BE49-F238E27FC236}">
                    <a16:creationId xmlns:a16="http://schemas.microsoft.com/office/drawing/2014/main" id="{21E65CAC-1E0E-DE15-1002-954CD472B2E4}"/>
                  </a:ext>
                </a:extLst>
              </p:cNvPr>
              <p:cNvSpPr/>
              <p:nvPr/>
            </p:nvSpPr>
            <p:spPr>
              <a:xfrm rot="5400000" flipV="1">
                <a:off x="2221453" y="1034846"/>
                <a:ext cx="442104" cy="1692934"/>
              </a:xfrm>
              <a:prstGeom prst="bentArrow">
                <a:avLst/>
              </a:prstGeom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Seta: para Baixo 17">
                <a:extLst>
                  <a:ext uri="{FF2B5EF4-FFF2-40B4-BE49-F238E27FC236}">
                    <a16:creationId xmlns:a16="http://schemas.microsoft.com/office/drawing/2014/main" id="{AD730E1C-A810-09C3-D22E-6BCB93335638}"/>
                  </a:ext>
                </a:extLst>
              </p:cNvPr>
              <p:cNvSpPr/>
              <p:nvPr/>
            </p:nvSpPr>
            <p:spPr>
              <a:xfrm>
                <a:off x="1588100" y="2403341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19" name="Seta: para Baixo 18">
                <a:extLst>
                  <a:ext uri="{FF2B5EF4-FFF2-40B4-BE49-F238E27FC236}">
                    <a16:creationId xmlns:a16="http://schemas.microsoft.com/office/drawing/2014/main" id="{681BCFF0-F8F1-79EF-FA0C-8284EFF90D8C}"/>
                  </a:ext>
                </a:extLst>
              </p:cNvPr>
              <p:cNvSpPr/>
              <p:nvPr/>
            </p:nvSpPr>
            <p:spPr>
              <a:xfrm>
                <a:off x="1588100" y="2996407"/>
                <a:ext cx="194094" cy="323490"/>
              </a:xfrm>
              <a:prstGeom prst="down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0" name="Seta: Dobrada 19">
                <a:extLst>
                  <a:ext uri="{FF2B5EF4-FFF2-40B4-BE49-F238E27FC236}">
                    <a16:creationId xmlns:a16="http://schemas.microsoft.com/office/drawing/2014/main" id="{0752B796-BE55-5ED8-D418-C91E744B91DF}"/>
                  </a:ext>
                </a:extLst>
              </p:cNvPr>
              <p:cNvSpPr/>
              <p:nvPr/>
            </p:nvSpPr>
            <p:spPr>
              <a:xfrm flipV="1">
                <a:off x="1633778" y="3725209"/>
                <a:ext cx="1541971" cy="452887"/>
              </a:xfrm>
              <a:prstGeom prst="bentArrow">
                <a:avLst/>
              </a:prstGeom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Seta: Dobrada 20">
                <a:extLst>
                  <a:ext uri="{FF2B5EF4-FFF2-40B4-BE49-F238E27FC236}">
                    <a16:creationId xmlns:a16="http://schemas.microsoft.com/office/drawing/2014/main" id="{A6FDAD3A-9B2C-B31F-8BDC-D1F7C29737AE}"/>
                  </a:ext>
                </a:extLst>
              </p:cNvPr>
              <p:cNvSpPr/>
              <p:nvPr/>
            </p:nvSpPr>
            <p:spPr>
              <a:xfrm flipH="1" flipV="1">
                <a:off x="5979334" y="3725209"/>
                <a:ext cx="1746849" cy="452887"/>
              </a:xfrm>
              <a:prstGeom prst="bent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Seta: para Baixo 21">
                <a:extLst>
                  <a:ext uri="{FF2B5EF4-FFF2-40B4-BE49-F238E27FC236}">
                    <a16:creationId xmlns:a16="http://schemas.microsoft.com/office/drawing/2014/main" id="{B03F75DF-0FB9-A60F-538C-95980545E985}"/>
                  </a:ext>
                </a:extLst>
              </p:cNvPr>
              <p:cNvSpPr/>
              <p:nvPr/>
            </p:nvSpPr>
            <p:spPr>
              <a:xfrm>
                <a:off x="7529543" y="2360209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3" name="Seta: para Baixo 22">
                <a:extLst>
                  <a:ext uri="{FF2B5EF4-FFF2-40B4-BE49-F238E27FC236}">
                    <a16:creationId xmlns:a16="http://schemas.microsoft.com/office/drawing/2014/main" id="{49AFED3B-F45E-4C31-BC1E-507EC7FC46E3}"/>
                  </a:ext>
                </a:extLst>
              </p:cNvPr>
              <p:cNvSpPr/>
              <p:nvPr/>
            </p:nvSpPr>
            <p:spPr>
              <a:xfrm>
                <a:off x="7529543" y="2953275"/>
                <a:ext cx="194094" cy="323490"/>
              </a:xfrm>
              <a:prstGeom prst="downArrow">
                <a:avLst/>
              </a:prstGeom>
              <a:ln>
                <a:solidFill>
                  <a:srgbClr val="C00000"/>
                </a:solidFill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  <p:sp>
            <p:nvSpPr>
              <p:cNvPr id="24" name="Seta: para Baixo 23">
                <a:extLst>
                  <a:ext uri="{FF2B5EF4-FFF2-40B4-BE49-F238E27FC236}">
                    <a16:creationId xmlns:a16="http://schemas.microsoft.com/office/drawing/2014/main" id="{33844FAB-7E8A-37C8-0D66-E2229EC5BB34}"/>
                  </a:ext>
                </a:extLst>
              </p:cNvPr>
              <p:cNvSpPr/>
              <p:nvPr/>
            </p:nvSpPr>
            <p:spPr>
              <a:xfrm>
                <a:off x="4531864" y="4268803"/>
                <a:ext cx="194094" cy="323490"/>
              </a:xfrm>
              <a:prstGeom prst="downArrow">
                <a:avLst/>
              </a:prstGeom>
              <a:ln/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pt-BR" sz="900"/>
              </a:p>
            </p:txBody>
          </p:sp>
        </p:grpSp>
        <p:cxnSp>
          <p:nvCxnSpPr>
            <p:cNvPr id="17" name="Conector de Seta Reta 16">
              <a:extLst>
                <a:ext uri="{FF2B5EF4-FFF2-40B4-BE49-F238E27FC236}">
                  <a16:creationId xmlns:a16="http://schemas.microsoft.com/office/drawing/2014/main" id="{5EFA535F-B657-1318-81EB-44361E7B0CE4}"/>
                </a:ext>
              </a:extLst>
            </p:cNvPr>
            <p:cNvCxnSpPr/>
            <p:nvPr/>
          </p:nvCxnSpPr>
          <p:spPr>
            <a:xfrm flipV="1">
              <a:off x="3111980" y="3460271"/>
              <a:ext cx="3146484" cy="2157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Conector de Seta Reta 26">
              <a:extLst>
                <a:ext uri="{FF2B5EF4-FFF2-40B4-BE49-F238E27FC236}">
                  <a16:creationId xmlns:a16="http://schemas.microsoft.com/office/drawing/2014/main" id="{E2819D1F-2505-06CE-B923-902EC818C976}"/>
                </a:ext>
              </a:extLst>
            </p:cNvPr>
            <p:cNvCxnSpPr/>
            <p:nvPr/>
          </p:nvCxnSpPr>
          <p:spPr>
            <a:xfrm>
              <a:off x="3125459" y="2850491"/>
              <a:ext cx="3083942" cy="614632"/>
            </a:xfrm>
            <a:prstGeom prst="straightConnector1">
              <a:avLst/>
            </a:prstGeom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8" name="Imagem 2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A81F3B6F-AC61-192F-3045-B30344A04A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9" y="3680244"/>
            <a:ext cx="1481587" cy="1460021"/>
          </a:xfrm>
          <a:prstGeom prst="rect">
            <a:avLst/>
          </a:prstGeom>
        </p:spPr>
      </p:pic>
      <p:sp>
        <p:nvSpPr>
          <p:cNvPr id="31" name="Balão de Pensamento: Nuvem 30">
            <a:extLst>
              <a:ext uri="{FF2B5EF4-FFF2-40B4-BE49-F238E27FC236}">
                <a16:creationId xmlns:a16="http://schemas.microsoft.com/office/drawing/2014/main" id="{9BD0E947-253D-EB8C-C7AD-C9261D2A3A22}"/>
              </a:ext>
            </a:extLst>
          </p:cNvPr>
          <p:cNvSpPr/>
          <p:nvPr/>
        </p:nvSpPr>
        <p:spPr>
          <a:xfrm>
            <a:off x="178999" y="2707530"/>
            <a:ext cx="2184190" cy="89093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Classificação das aplicações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5B73C6D-3D66-D7ED-C59E-D6A950C25341}"/>
              </a:ext>
            </a:extLst>
          </p:cNvPr>
          <p:cNvSpPr/>
          <p:nvPr/>
        </p:nvSpPr>
        <p:spPr>
          <a:xfrm>
            <a:off x="3036498" y="4184889"/>
            <a:ext cx="1865461" cy="46367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3F15219A-34B0-7EF9-6FAC-24CBA604D2C3}"/>
              </a:ext>
            </a:extLst>
          </p:cNvPr>
          <p:cNvSpPr/>
          <p:nvPr/>
        </p:nvSpPr>
        <p:spPr>
          <a:xfrm>
            <a:off x="5052922" y="4184889"/>
            <a:ext cx="1865461" cy="46367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OLAP</a:t>
            </a:r>
            <a:endParaRPr lang="pt-BR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B88F214E-07DB-230D-ABB3-28A6A3B5680A}"/>
              </a:ext>
            </a:extLst>
          </p:cNvPr>
          <p:cNvSpPr/>
          <p:nvPr/>
        </p:nvSpPr>
        <p:spPr>
          <a:xfrm>
            <a:off x="2734573" y="3527124"/>
            <a:ext cx="4464168" cy="1304745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Uso dos dados</a:t>
            </a:r>
          </a:p>
          <a:p>
            <a:pPr algn="ctr"/>
            <a:endParaRPr lang="pt-BR">
              <a:latin typeface="Arial"/>
              <a:cs typeface="Arial"/>
            </a:endParaRPr>
          </a:p>
          <a:p>
            <a:pPr algn="ctr"/>
            <a:endParaRPr lang="pt-BR">
              <a:cs typeface="Arial"/>
            </a:endParaRP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FBD7B114-4E84-300A-8877-BE48A25A37C1}"/>
              </a:ext>
            </a:extLst>
          </p:cNvPr>
          <p:cNvSpPr/>
          <p:nvPr/>
        </p:nvSpPr>
        <p:spPr>
          <a:xfrm>
            <a:off x="2615960" y="3074238"/>
            <a:ext cx="1746848" cy="754811"/>
          </a:xfrm>
          <a:prstGeom prst="downArrowCallout">
            <a:avLst/>
          </a:prstGeom>
          <a:solidFill>
            <a:srgbClr val="002060"/>
          </a:solidFill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solidFill>
                  <a:schemeClr val="bg1"/>
                </a:solidFill>
                <a:latin typeface="Calibri"/>
                <a:cs typeface="Arial"/>
              </a:rPr>
              <a:t>HTAP</a:t>
            </a:r>
            <a:endParaRPr lang="pt-BR" sz="200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77640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</p:spTree>
    <p:extLst>
      <p:ext uri="{BB962C8B-B14F-4D97-AF65-F5344CB8AC3E}">
        <p14:creationId xmlns:p14="http://schemas.microsoft.com/office/powerpoint/2010/main" val="356816577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Resumindo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...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8E994BC0-5B6F-9E10-29B2-73ADF2FF3C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3289" y="-4007"/>
            <a:ext cx="4895601" cy="513667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AE813B36-F99A-64F3-9929-D6B33AB34FE0}"/>
              </a:ext>
            </a:extLst>
          </p:cNvPr>
          <p:cNvSpPr txBox="1"/>
          <p:nvPr/>
        </p:nvSpPr>
        <p:spPr>
          <a:xfrm>
            <a:off x="5746171" y="4866655"/>
            <a:ext cx="2275608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900"/>
              <a:t>Fonte: livro de referência - </a:t>
            </a:r>
            <a:r>
              <a:rPr lang="pt-BR" sz="900" err="1"/>
              <a:t>Navathe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3BCEDB8-DF72-BF1B-0F06-6B0CBD6F7818}"/>
              </a:ext>
            </a:extLst>
          </p:cNvPr>
          <p:cNvSpPr/>
          <p:nvPr/>
        </p:nvSpPr>
        <p:spPr>
          <a:xfrm>
            <a:off x="5866410" y="912173"/>
            <a:ext cx="2152402" cy="195942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AB2235-7E3F-6984-21D5-CDAD85984818}"/>
              </a:ext>
            </a:extLst>
          </p:cNvPr>
          <p:cNvSpPr/>
          <p:nvPr/>
        </p:nvSpPr>
        <p:spPr>
          <a:xfrm>
            <a:off x="5866410" y="2960666"/>
            <a:ext cx="2152402" cy="957448"/>
          </a:xfrm>
          <a:prstGeom prst="round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9755B7D-4507-A105-379E-8643C596BA70}"/>
              </a:ext>
            </a:extLst>
          </p:cNvPr>
          <p:cNvSpPr/>
          <p:nvPr/>
        </p:nvSpPr>
        <p:spPr>
          <a:xfrm>
            <a:off x="5910942" y="3992334"/>
            <a:ext cx="2152402" cy="75705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64AAFD02-F76D-574C-BAF1-658502E2C9B6}"/>
              </a:ext>
            </a:extLst>
          </p:cNvPr>
          <p:cNvGrpSpPr/>
          <p:nvPr/>
        </p:nvGrpSpPr>
        <p:grpSpPr>
          <a:xfrm>
            <a:off x="672809" y="2257423"/>
            <a:ext cx="2315688" cy="1944584"/>
            <a:chOff x="539212" y="1975384"/>
            <a:chExt cx="2315688" cy="1944584"/>
          </a:xfrm>
        </p:grpSpPr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93DF9787-0AD0-0663-878C-1426A7D694FD}"/>
                </a:ext>
              </a:extLst>
            </p:cNvPr>
            <p:cNvSpPr/>
            <p:nvPr/>
          </p:nvSpPr>
          <p:spPr>
            <a:xfrm>
              <a:off x="539213" y="1975384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>
                  <a:cs typeface="Arial"/>
                </a:rPr>
                <a:t>Modelo ER</a:t>
              </a:r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F6803C6D-DA3C-5F03-2119-AA6060A8BB75}"/>
                </a:ext>
              </a:extLst>
            </p:cNvPr>
            <p:cNvSpPr/>
            <p:nvPr/>
          </p:nvSpPr>
          <p:spPr>
            <a:xfrm>
              <a:off x="539213" y="2687903"/>
              <a:ext cx="2315687" cy="549234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Modelo Relacional</a:t>
              </a:r>
              <a:endParaRPr lang="pt-BR"/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0B10C9BA-1C67-7E5B-5AC8-14286A5421C1}"/>
                </a:ext>
              </a:extLst>
            </p:cNvPr>
            <p:cNvSpPr/>
            <p:nvPr/>
          </p:nvSpPr>
          <p:spPr>
            <a:xfrm>
              <a:off x="539212" y="3370734"/>
              <a:ext cx="2315687" cy="549234"/>
            </a:xfrm>
            <a:prstGeom prst="roundRect">
              <a:avLst/>
            </a:prstGeom>
            <a:solidFill>
              <a:srgbClr val="C00000"/>
            </a:solidFill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SGBD Relacional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6884877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2566" y="1113164"/>
            <a:ext cx="7315634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-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Modelagem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dos dados</a:t>
            </a: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8" name="Gráfico 2" descr="Banco de dados com preenchimento sólido">
            <a:extLst>
              <a:ext uri="{FF2B5EF4-FFF2-40B4-BE49-F238E27FC236}">
                <a16:creationId xmlns:a16="http://schemas.microsoft.com/office/drawing/2014/main" id="{E9A773F0-58B8-0DE9-1CC8-CB82843C76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45795" y="2972148"/>
            <a:ext cx="1587707" cy="1609273"/>
          </a:xfrm>
          <a:prstGeom prst="rect">
            <a:avLst/>
          </a:prstGeom>
        </p:spPr>
      </p:pic>
      <p:pic>
        <p:nvPicPr>
          <p:cNvPr id="4" name="Gráfico 4" descr="Voz com preenchimento sólido">
            <a:extLst>
              <a:ext uri="{FF2B5EF4-FFF2-40B4-BE49-F238E27FC236}">
                <a16:creationId xmlns:a16="http://schemas.microsoft.com/office/drawing/2014/main" id="{7808FD1B-42D8-E382-4868-2ED8FCC565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55403" y="3667618"/>
            <a:ext cx="1389413" cy="13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3011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E1A7FA1-58AE-FEB2-3316-50CADC977BC7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7D7E962-AB8C-4579-AE67-5A66D12B68B1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44264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rastreamento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8FD25F0-E42F-50EF-7F7B-7C252027A895}"/>
              </a:ext>
            </a:extLst>
          </p:cNvPr>
          <p:cNvSpPr/>
          <p:nvPr/>
        </p:nvSpPr>
        <p:spPr>
          <a:xfrm>
            <a:off x="2206206" y="3980011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Levantamento de dados e requisitos</a:t>
            </a:r>
            <a:endParaRPr lang="pt-BR"/>
          </a:p>
        </p:txBody>
      </p:sp>
      <p:pic>
        <p:nvPicPr>
          <p:cNvPr id="8" name="Imagem 26" descr="Logotipo&#10;&#10;Descrição gerada automaticamente">
            <a:extLst>
              <a:ext uri="{FF2B5EF4-FFF2-40B4-BE49-F238E27FC236}">
                <a16:creationId xmlns:a16="http://schemas.microsoft.com/office/drawing/2014/main" id="{A3AC1A2B-978B-9EE2-A5BD-344EBEE5F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1947" y="1729622"/>
            <a:ext cx="1071833" cy="103727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E6E0DEB-32FA-FE3D-93A6-2CA5A37659B8}"/>
              </a:ext>
            </a:extLst>
          </p:cNvPr>
          <p:cNvSpPr/>
          <p:nvPr/>
        </p:nvSpPr>
        <p:spPr>
          <a:xfrm>
            <a:off x="696584" y="2977191"/>
            <a:ext cx="2113471" cy="5822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Empregados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CD4ED5B-456B-4D1E-6E9F-F0AA23E884DA}"/>
              </a:ext>
            </a:extLst>
          </p:cNvPr>
          <p:cNvSpPr/>
          <p:nvPr/>
        </p:nvSpPr>
        <p:spPr>
          <a:xfrm>
            <a:off x="3640347" y="3020323"/>
            <a:ext cx="2113471" cy="582283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Projetos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4011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Rastrear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Data de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início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do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 &amp;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ea typeface="Calibri"/>
                <a:cs typeface="Calibri"/>
              </a:rPr>
              <a:t>locais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94099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Organização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 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Nome, n°,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empregado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Rastrear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Data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início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gerente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&amp;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locais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583962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Qual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função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– 1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+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Características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Nome, n°, </a:t>
            </a:r>
            <a:r>
              <a:rPr lang="en-US" sz="2400" err="1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localização</a:t>
            </a:r>
            <a:endParaRPr lang="en-US" sz="2400">
              <a:solidFill>
                <a:schemeClr val="bg1">
                  <a:lumMod val="8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Exemplo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EB540560-C3D8-0301-7657-93DD969CC97E}"/>
              </a:ext>
            </a:extLst>
          </p:cNvPr>
          <p:cNvSpPr/>
          <p:nvPr/>
        </p:nvSpPr>
        <p:spPr>
          <a:xfrm>
            <a:off x="6175476" y="1473729"/>
            <a:ext cx="2202956" cy="51954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Company</a:t>
            </a:r>
            <a:endParaRPr lang="pt-BR" sz="1800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F0BA05E-2654-3FF6-1DFF-6065E7C215A6}"/>
              </a:ext>
            </a:extLst>
          </p:cNvPr>
          <p:cNvSpPr/>
          <p:nvPr/>
        </p:nvSpPr>
        <p:spPr>
          <a:xfrm>
            <a:off x="6174357" y="2642919"/>
            <a:ext cx="2199734" cy="200564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Descrição do </a:t>
            </a:r>
            <a:r>
              <a:rPr lang="pt-BR" sz="1800" err="1">
                <a:cs typeface="Arial"/>
              </a:rPr>
              <a:t>mini-mundo</a:t>
            </a:r>
            <a:endParaRPr lang="pt-BR" sz="1800" err="1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79DADB7-D745-FD35-F174-8DE4E312A0DA}"/>
              </a:ext>
            </a:extLst>
          </p:cNvPr>
          <p:cNvSpPr/>
          <p:nvPr/>
        </p:nvSpPr>
        <p:spPr>
          <a:xfrm>
            <a:off x="2799271" y="1780275"/>
            <a:ext cx="2113471" cy="58228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Departamentos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009682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C136C09-EEF4-40EC-8CB0-659FAB9EEF2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22FBF4-0123-44FF-AA17-B5EF7850F6F1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0B89327C-6215-4B68-BCAC-9C9C71D14A4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305</Slides>
  <Notes>305</Notes>
  <HiddenSlides>2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305</vt:i4>
      </vt:variant>
    </vt:vector>
  </HeadingPairs>
  <TitlesOfParts>
    <vt:vector size="306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Larissa Mestieri</dc:creator>
  <cp:revision>2585</cp:revision>
  <dcterms:modified xsi:type="dcterms:W3CDTF">2022-11-09T20:38:28Z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